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2.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xml" ContentType="application/vnd.openxmlformats-officedocument.presentationml.notesSlide+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notesMasterIdLst>
    <p:notesMasterId r:id="rId48"/>
  </p:notesMasterIdLst>
  <p:sldIdLst>
    <p:sldId id="257" r:id="rId2"/>
    <p:sldId id="297" r:id="rId3"/>
    <p:sldId id="302" r:id="rId4"/>
    <p:sldId id="301" r:id="rId5"/>
    <p:sldId id="263" r:id="rId6"/>
    <p:sldId id="291" r:id="rId7"/>
    <p:sldId id="281" r:id="rId8"/>
    <p:sldId id="272" r:id="rId9"/>
    <p:sldId id="299" r:id="rId10"/>
    <p:sldId id="273" r:id="rId11"/>
    <p:sldId id="298" r:id="rId12"/>
    <p:sldId id="274" r:id="rId13"/>
    <p:sldId id="275" r:id="rId14"/>
    <p:sldId id="282" r:id="rId15"/>
    <p:sldId id="288" r:id="rId16"/>
    <p:sldId id="286" r:id="rId17"/>
    <p:sldId id="287" r:id="rId18"/>
    <p:sldId id="289" r:id="rId19"/>
    <p:sldId id="290" r:id="rId20"/>
    <p:sldId id="276" r:id="rId21"/>
    <p:sldId id="258" r:id="rId22"/>
    <p:sldId id="259" r:id="rId23"/>
    <p:sldId id="260" r:id="rId24"/>
    <p:sldId id="261" r:id="rId25"/>
    <p:sldId id="262" r:id="rId26"/>
    <p:sldId id="264" r:id="rId27"/>
    <p:sldId id="267" r:id="rId28"/>
    <p:sldId id="265" r:id="rId29"/>
    <p:sldId id="266" r:id="rId30"/>
    <p:sldId id="268" r:id="rId31"/>
    <p:sldId id="269" r:id="rId32"/>
    <p:sldId id="300" r:id="rId33"/>
    <p:sldId id="277" r:id="rId34"/>
    <p:sldId id="283" r:id="rId35"/>
    <p:sldId id="284" r:id="rId36"/>
    <p:sldId id="285" r:id="rId37"/>
    <p:sldId id="292" r:id="rId38"/>
    <p:sldId id="293" r:id="rId39"/>
    <p:sldId id="294" r:id="rId40"/>
    <p:sldId id="295" r:id="rId41"/>
    <p:sldId id="296" r:id="rId42"/>
    <p:sldId id="280" r:id="rId43"/>
    <p:sldId id="278" r:id="rId44"/>
    <p:sldId id="279" r:id="rId45"/>
    <p:sldId id="271" r:id="rId46"/>
    <p:sldId id="270"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Excel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47292772246492"/>
          <c:y val="0.25588061899932263"/>
          <c:w val="0.81864676188469399"/>
          <c:h val="0.50411065437173652"/>
        </c:manualLayout>
      </c:layout>
      <c:bar3DChart>
        <c:barDir val="col"/>
        <c:grouping val="stacked"/>
        <c:varyColors val="0"/>
        <c:ser>
          <c:idx val="0"/>
          <c:order val="0"/>
          <c:tx>
            <c:strRef>
              <c:f>Лист1!$B$1</c:f>
              <c:strCache>
                <c:ptCount val="1"/>
                <c:pt idx="0">
                  <c:v>Среднегодовая численность населения (тыс.чел.)</c:v>
                </c:pt>
              </c:strCache>
            </c:strRef>
          </c:tx>
          <c:spPr>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effectLst>
              <a:glow rad="101500">
                <a:schemeClr val="accent4">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4"/>
              </a:contourClr>
            </a:sp3d>
          </c:spPr>
          <c:invertIfNegative val="0"/>
          <c:dLbls>
            <c:txPr>
              <a:bodyPr/>
              <a:lstStyle/>
              <a:p>
                <a:pPr>
                  <a:defRPr sz="1000"/>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
</c:v>
                </c:pt>
                <c:pt idx="2">
                  <c:v>2016 год
</c:v>
                </c:pt>
                <c:pt idx="3">
                  <c:v>2017 год
</c:v>
                </c:pt>
                <c:pt idx="4">
                  <c:v>2018 год
</c:v>
                </c:pt>
              </c:strCache>
            </c:strRef>
          </c:cat>
          <c:val>
            <c:numRef>
              <c:f>Лист1!$B$2:$B$6</c:f>
              <c:numCache>
                <c:formatCode>0.0</c:formatCode>
                <c:ptCount val="5"/>
                <c:pt idx="0">
                  <c:v>67</c:v>
                </c:pt>
                <c:pt idx="1">
                  <c:v>58.6</c:v>
                </c:pt>
                <c:pt idx="2" formatCode="General">
                  <c:v>59</c:v>
                </c:pt>
                <c:pt idx="3" formatCode="General">
                  <c:v>59.6</c:v>
                </c:pt>
                <c:pt idx="4" formatCode="General">
                  <c:v>60.2</c:v>
                </c:pt>
              </c:numCache>
            </c:numRef>
          </c:val>
        </c:ser>
        <c:dLbls>
          <c:showLegendKey val="0"/>
          <c:showVal val="0"/>
          <c:showCatName val="0"/>
          <c:showSerName val="0"/>
          <c:showPercent val="0"/>
          <c:showBubbleSize val="0"/>
        </c:dLbls>
        <c:gapWidth val="150"/>
        <c:shape val="cylinder"/>
        <c:axId val="75719424"/>
        <c:axId val="75720960"/>
        <c:axId val="0"/>
      </c:bar3DChart>
      <c:catAx>
        <c:axId val="75719424"/>
        <c:scaling>
          <c:orientation val="minMax"/>
        </c:scaling>
        <c:delete val="0"/>
        <c:axPos val="b"/>
        <c:numFmt formatCode="General" sourceLinked="1"/>
        <c:majorTickMark val="out"/>
        <c:minorTickMark val="none"/>
        <c:tickLblPos val="nextTo"/>
        <c:txPr>
          <a:bodyPr/>
          <a:lstStyle/>
          <a:p>
            <a:pPr>
              <a:defRPr sz="1000" b="1" baseline="0">
                <a:solidFill>
                  <a:schemeClr val="tx1"/>
                </a:solidFill>
              </a:defRPr>
            </a:pPr>
            <a:endParaRPr lang="ru-RU"/>
          </a:p>
        </c:txPr>
        <c:crossAx val="75720960"/>
        <c:crosses val="autoZero"/>
        <c:auto val="1"/>
        <c:lblAlgn val="ctr"/>
        <c:lblOffset val="100"/>
        <c:noMultiLvlLbl val="0"/>
      </c:catAx>
      <c:valAx>
        <c:axId val="75720960"/>
        <c:scaling>
          <c:orientation val="minMax"/>
        </c:scaling>
        <c:delete val="0"/>
        <c:axPos val="l"/>
        <c:majorGridlines>
          <c:spPr>
            <a:ln>
              <a:solidFill>
                <a:schemeClr val="tx2">
                  <a:lumMod val="90000"/>
                </a:schemeClr>
              </a:solidFill>
            </a:ln>
          </c:spPr>
        </c:majorGridlines>
        <c:minorGridlines/>
        <c:numFmt formatCode="0.0" sourceLinked="1"/>
        <c:majorTickMark val="out"/>
        <c:minorTickMark val="none"/>
        <c:tickLblPos val="nextTo"/>
        <c:txPr>
          <a:bodyPr/>
          <a:lstStyle/>
          <a:p>
            <a:pPr>
              <a:defRPr sz="1000" b="1" baseline="0">
                <a:solidFill>
                  <a:schemeClr val="tx1"/>
                </a:solidFill>
              </a:defRPr>
            </a:pPr>
            <a:endParaRPr lang="ru-RU"/>
          </a:p>
        </c:txPr>
        <c:crossAx val="75719424"/>
        <c:crosses val="autoZero"/>
        <c:crossBetween val="between"/>
      </c:valAx>
    </c:plotArea>
    <c:legend>
      <c:legendPos val="r"/>
      <c:legendEntry>
        <c:idx val="0"/>
        <c:txPr>
          <a:bodyPr/>
          <a:lstStyle/>
          <a:p>
            <a:pPr>
              <a:defRPr sz="1200" b="1" i="1">
                <a:solidFill>
                  <a:schemeClr val="tx1"/>
                </a:solidFill>
              </a:defRPr>
            </a:pPr>
            <a:endParaRPr lang="ru-RU"/>
          </a:p>
        </c:txPr>
      </c:legendEntry>
      <c:layout>
        <c:manualLayout>
          <c:xMode val="edge"/>
          <c:yMode val="edge"/>
          <c:x val="8.2644996631363096E-3"/>
          <c:y val="1.1936504409562966E-4"/>
          <c:w val="0.91872131320256889"/>
          <c:h val="0.16246626718895038"/>
        </c:manualLayout>
      </c:layout>
      <c:overlay val="0"/>
      <c:txPr>
        <a:bodyPr/>
        <a:lstStyle/>
        <a:p>
          <a:pPr>
            <a:defRPr sz="1200" b="1" i="1">
              <a:solidFill>
                <a:schemeClr val="tx1"/>
              </a:solidFill>
            </a:defRPr>
          </a:pPr>
          <a:endParaRPr lang="ru-RU"/>
        </a:p>
      </c:txPr>
    </c:legend>
    <c:plotVisOnly val="1"/>
    <c:dispBlanksAs val="gap"/>
    <c:showDLblsOverMax val="0"/>
  </c:chart>
  <c:spPr>
    <a:effectLst>
      <a:innerShdw blurRad="63500" dist="50800" dir="16200000">
        <a:prstClr val="black">
          <a:alpha val="50000"/>
        </a:prstClr>
      </a:innerShdw>
    </a:effectLst>
  </c:spPr>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lumMod val="50000"/>
                  </a:schemeClr>
                </a:solidFill>
              </a:defRPr>
            </a:pPr>
            <a:r>
              <a:rPr lang="ru-RU" sz="1200" dirty="0" smtClean="0">
                <a:solidFill>
                  <a:schemeClr val="tx2">
                    <a:lumMod val="50000"/>
                  </a:schemeClr>
                </a:solidFill>
              </a:rPr>
              <a:t>Средняя обеспеченность населения площадью жилых квартир (</a:t>
            </a:r>
            <a:r>
              <a:rPr lang="ru-RU" sz="1200" dirty="0" err="1" smtClean="0">
                <a:solidFill>
                  <a:schemeClr val="tx2">
                    <a:lumMod val="50000"/>
                  </a:schemeClr>
                </a:solidFill>
              </a:rPr>
              <a:t>кв.м</a:t>
            </a:r>
            <a:r>
              <a:rPr lang="ru-RU" sz="1200" dirty="0" smtClean="0">
                <a:solidFill>
                  <a:schemeClr val="tx2">
                    <a:lumMod val="50000"/>
                  </a:schemeClr>
                </a:solidFill>
              </a:rPr>
              <a:t> на человека)</a:t>
            </a:r>
            <a:endParaRPr lang="ru-RU" sz="1200" dirty="0">
              <a:solidFill>
                <a:schemeClr val="tx2">
                  <a:lumMod val="50000"/>
                </a:schemeClr>
              </a:solidFill>
            </a:endParaRPr>
          </a:p>
        </c:rich>
      </c:tx>
      <c:layout/>
      <c:overlay val="0"/>
    </c:title>
    <c:autoTitleDeleted val="0"/>
    <c:plotArea>
      <c:layout>
        <c:manualLayout>
          <c:layoutTarget val="inner"/>
          <c:xMode val="edge"/>
          <c:yMode val="edge"/>
          <c:x val="0.14285559182091151"/>
          <c:y val="0.3064544415699843"/>
          <c:w val="0.68681325875038757"/>
          <c:h val="0.51571531734569176"/>
        </c:manualLayout>
      </c:layout>
      <c:lineChart>
        <c:grouping val="stacked"/>
        <c:varyColors val="0"/>
        <c:ser>
          <c:idx val="0"/>
          <c:order val="0"/>
          <c:tx>
            <c:strRef>
              <c:f>Лист1!$B$1</c:f>
              <c:strCache>
                <c:ptCount val="1"/>
                <c:pt idx="0">
                  <c:v>Столбец1</c:v>
                </c:pt>
              </c:strCache>
            </c:strRef>
          </c:tx>
          <c:spPr>
            <a:ln w="12000" cap="flat" cmpd="sng" algn="ctr">
              <a:solidFill>
                <a:schemeClr val="accent1"/>
              </a:solidFill>
              <a:prstDash val="solid"/>
            </a:ln>
            <a:effectLst>
              <a:glow rad="63500">
                <a:schemeClr val="accent1">
                  <a:alpha val="45000"/>
                  <a:satMod val="120000"/>
                </a:schemeClr>
              </a:glow>
            </a:effectLst>
          </c:spPr>
          <c:dLbls>
            <c:txPr>
              <a:bodyPr/>
              <a:lstStyle/>
              <a:p>
                <a:pPr>
                  <a:defRPr sz="800">
                    <a:solidFill>
                      <a:schemeClr val="tx1"/>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0.0</c:formatCode>
                <c:ptCount val="5"/>
                <c:pt idx="0">
                  <c:v>21.4</c:v>
                </c:pt>
                <c:pt idx="1">
                  <c:v>20.8</c:v>
                </c:pt>
                <c:pt idx="2">
                  <c:v>20.8</c:v>
                </c:pt>
                <c:pt idx="3">
                  <c:v>20.7</c:v>
                </c:pt>
                <c:pt idx="4">
                  <c:v>21.1</c:v>
                </c:pt>
              </c:numCache>
            </c:numRef>
          </c:val>
          <c:smooth val="0"/>
        </c:ser>
        <c:dLbls>
          <c:showLegendKey val="0"/>
          <c:showVal val="0"/>
          <c:showCatName val="0"/>
          <c:showSerName val="0"/>
          <c:showPercent val="0"/>
          <c:showBubbleSize val="0"/>
        </c:dLbls>
        <c:marker val="1"/>
        <c:smooth val="0"/>
        <c:axId val="85364096"/>
        <c:axId val="82560128"/>
      </c:lineChart>
      <c:catAx>
        <c:axId val="85364096"/>
        <c:scaling>
          <c:orientation val="minMax"/>
        </c:scaling>
        <c:delete val="0"/>
        <c:axPos val="b"/>
        <c:majorTickMark val="out"/>
        <c:minorTickMark val="none"/>
        <c:tickLblPos val="nextTo"/>
        <c:txPr>
          <a:bodyPr/>
          <a:lstStyle/>
          <a:p>
            <a:pPr>
              <a:defRPr sz="1000">
                <a:solidFill>
                  <a:schemeClr val="tx1"/>
                </a:solidFill>
              </a:defRPr>
            </a:pPr>
            <a:endParaRPr lang="ru-RU"/>
          </a:p>
        </c:txPr>
        <c:crossAx val="82560128"/>
        <c:crosses val="autoZero"/>
        <c:auto val="1"/>
        <c:lblAlgn val="ctr"/>
        <c:lblOffset val="100"/>
        <c:noMultiLvlLbl val="0"/>
      </c:catAx>
      <c:valAx>
        <c:axId val="82560128"/>
        <c:scaling>
          <c:orientation val="minMax"/>
          <c:max val="26"/>
          <c:min val="18"/>
        </c:scaling>
        <c:delete val="0"/>
        <c:axPos val="l"/>
        <c:majorGridlines/>
        <c:numFmt formatCode="0.0" sourceLinked="1"/>
        <c:majorTickMark val="out"/>
        <c:minorTickMark val="none"/>
        <c:tickLblPos val="nextTo"/>
        <c:txPr>
          <a:bodyPr/>
          <a:lstStyle/>
          <a:p>
            <a:pPr>
              <a:defRPr sz="1000">
                <a:solidFill>
                  <a:schemeClr val="tx1"/>
                </a:solidFill>
              </a:defRPr>
            </a:pPr>
            <a:endParaRPr lang="ru-RU"/>
          </a:p>
        </c:txPr>
        <c:crossAx val="85364096"/>
        <c:crosses val="autoZero"/>
        <c:crossBetween val="between"/>
      </c:valAx>
    </c:plotArea>
    <c:plotVisOnly val="1"/>
    <c:dispBlanksAs val="gap"/>
    <c:showDLblsOverMax val="0"/>
  </c:chart>
  <c:txPr>
    <a:bodyPr/>
    <a:lstStyle/>
    <a:p>
      <a:pPr>
        <a:defRPr sz="1800">
          <a:solidFill>
            <a:schemeClr val="accent6"/>
          </a:solidFill>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lumMod val="50000"/>
                  </a:schemeClr>
                </a:solidFill>
              </a:defRPr>
            </a:pPr>
            <a:r>
              <a:rPr lang="ru-RU" sz="1200" dirty="0" smtClean="0">
                <a:solidFill>
                  <a:schemeClr val="tx2">
                    <a:lumMod val="50000"/>
                  </a:schemeClr>
                </a:solidFill>
              </a:rPr>
              <a:t>Площадь ветхого и аварийного фонда в % к общей площади жилого фонда</a:t>
            </a:r>
            <a:endParaRPr lang="ru-RU" sz="1200" dirty="0">
              <a:solidFill>
                <a:schemeClr val="tx2">
                  <a:lumMod val="50000"/>
                </a:schemeClr>
              </a:solidFill>
            </a:endParaRPr>
          </a:p>
        </c:rich>
      </c:tx>
      <c:layout/>
      <c:overlay val="0"/>
    </c:title>
    <c:autoTitleDeleted val="0"/>
    <c:plotArea>
      <c:layout>
        <c:manualLayout>
          <c:layoutTarget val="inner"/>
          <c:xMode val="edge"/>
          <c:yMode val="edge"/>
          <c:x val="0.15929818339272844"/>
          <c:y val="0.3064544415699843"/>
          <c:w val="0.76382289432228323"/>
          <c:h val="0.51571531734569176"/>
        </c:manualLayout>
      </c:layout>
      <c:lineChart>
        <c:grouping val="stacked"/>
        <c:varyColors val="0"/>
        <c:ser>
          <c:idx val="0"/>
          <c:order val="0"/>
          <c:tx>
            <c:strRef>
              <c:f>Лист1!$B$1</c:f>
              <c:strCache>
                <c:ptCount val="1"/>
                <c:pt idx="0">
                  <c:v>Столбец1</c:v>
                </c:pt>
              </c:strCache>
            </c:strRef>
          </c:tx>
          <c:spPr>
            <a:ln w="12000" cap="flat" cmpd="sng" algn="ctr">
              <a:solidFill>
                <a:schemeClr val="accent1"/>
              </a:solidFill>
              <a:prstDash val="solid"/>
            </a:ln>
            <a:effectLst>
              <a:glow rad="63500">
                <a:schemeClr val="accent1">
                  <a:alpha val="45000"/>
                  <a:satMod val="120000"/>
                </a:schemeClr>
              </a:glow>
            </a:effectLst>
          </c:spPr>
          <c:dLbls>
            <c:txPr>
              <a:bodyPr/>
              <a:lstStyle/>
              <a:p>
                <a:pPr>
                  <a:defRPr sz="800">
                    <a:solidFill>
                      <a:schemeClr val="tx1"/>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0.00</c:formatCode>
                <c:ptCount val="5"/>
                <c:pt idx="0">
                  <c:v>2.4</c:v>
                </c:pt>
                <c:pt idx="1">
                  <c:v>2.33</c:v>
                </c:pt>
                <c:pt idx="2">
                  <c:v>2.33</c:v>
                </c:pt>
                <c:pt idx="3">
                  <c:v>2.33</c:v>
                </c:pt>
                <c:pt idx="4">
                  <c:v>2.33</c:v>
                </c:pt>
              </c:numCache>
            </c:numRef>
          </c:val>
          <c:smooth val="0"/>
        </c:ser>
        <c:dLbls>
          <c:showLegendKey val="0"/>
          <c:showVal val="0"/>
          <c:showCatName val="0"/>
          <c:showSerName val="0"/>
          <c:showPercent val="0"/>
          <c:showBubbleSize val="0"/>
        </c:dLbls>
        <c:marker val="1"/>
        <c:smooth val="0"/>
        <c:axId val="86123648"/>
        <c:axId val="86125184"/>
      </c:lineChart>
      <c:catAx>
        <c:axId val="86123648"/>
        <c:scaling>
          <c:orientation val="minMax"/>
        </c:scaling>
        <c:delete val="0"/>
        <c:axPos val="b"/>
        <c:majorTickMark val="out"/>
        <c:minorTickMark val="none"/>
        <c:tickLblPos val="nextTo"/>
        <c:txPr>
          <a:bodyPr/>
          <a:lstStyle/>
          <a:p>
            <a:pPr>
              <a:defRPr sz="1000">
                <a:solidFill>
                  <a:schemeClr val="tx1"/>
                </a:solidFill>
              </a:defRPr>
            </a:pPr>
            <a:endParaRPr lang="ru-RU"/>
          </a:p>
        </c:txPr>
        <c:crossAx val="86125184"/>
        <c:crosses val="autoZero"/>
        <c:auto val="1"/>
        <c:lblAlgn val="ctr"/>
        <c:lblOffset val="100"/>
        <c:noMultiLvlLbl val="0"/>
      </c:catAx>
      <c:valAx>
        <c:axId val="86125184"/>
        <c:scaling>
          <c:orientation val="minMax"/>
        </c:scaling>
        <c:delete val="0"/>
        <c:axPos val="l"/>
        <c:majorGridlines/>
        <c:numFmt formatCode="0.00" sourceLinked="1"/>
        <c:majorTickMark val="out"/>
        <c:minorTickMark val="none"/>
        <c:tickLblPos val="nextTo"/>
        <c:txPr>
          <a:bodyPr/>
          <a:lstStyle/>
          <a:p>
            <a:pPr>
              <a:defRPr sz="1000">
                <a:solidFill>
                  <a:schemeClr val="tx1"/>
                </a:solidFill>
              </a:defRPr>
            </a:pPr>
            <a:endParaRPr lang="ru-RU"/>
          </a:p>
        </c:txPr>
        <c:crossAx val="86123648"/>
        <c:crosses val="autoZero"/>
        <c:crossBetween val="between"/>
      </c:valAx>
    </c:plotArea>
    <c:plotVisOnly val="1"/>
    <c:dispBlanksAs val="gap"/>
    <c:showDLblsOverMax val="0"/>
  </c:chart>
  <c:txPr>
    <a:bodyPr/>
    <a:lstStyle/>
    <a:p>
      <a:pPr>
        <a:defRPr sz="1800">
          <a:solidFill>
            <a:schemeClr val="accent6"/>
          </a:solidFill>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Доходы бюджета</c:v>
                </c:pt>
              </c:strCache>
            </c:strRef>
          </c:tx>
          <c:invertIfNegative val="0"/>
          <c:dLbls>
            <c:numFmt formatCode="#,##0.0" sourceLinked="0"/>
            <c:txPr>
              <a:bodyPr/>
              <a:lstStyle/>
              <a:p>
                <a:pPr>
                  <a:defRPr sz="800" baseline="0"/>
                </a:pPr>
                <a:endParaRPr lang="ru-RU"/>
              </a:p>
            </c:txPr>
            <c:dLblPos val="inBase"/>
            <c:showLegendKey val="0"/>
            <c:showVal val="1"/>
            <c:showCatName val="0"/>
            <c:showSerName val="0"/>
            <c:showPercent val="0"/>
            <c:showBubbleSize val="0"/>
            <c:showLeaderLines val="0"/>
          </c:dLbls>
          <c:cat>
            <c:strRef>
              <c:f>Лист1!$A$2:$A$4</c:f>
              <c:strCache>
                <c:ptCount val="3"/>
                <c:pt idx="0">
                  <c:v>2014 год (отчет)</c:v>
                </c:pt>
                <c:pt idx="1">
                  <c:v>2015 год (Оценка)</c:v>
                </c:pt>
                <c:pt idx="2">
                  <c:v>2016 год (проект)</c:v>
                </c:pt>
              </c:strCache>
            </c:strRef>
          </c:cat>
          <c:val>
            <c:numRef>
              <c:f>Лист1!$B$2:$B$4</c:f>
              <c:numCache>
                <c:formatCode>General</c:formatCode>
                <c:ptCount val="3"/>
                <c:pt idx="0">
                  <c:v>2846722.5</c:v>
                </c:pt>
                <c:pt idx="1">
                  <c:v>2370874.96</c:v>
                </c:pt>
                <c:pt idx="2">
                  <c:v>2275133.7999999998</c:v>
                </c:pt>
              </c:numCache>
            </c:numRef>
          </c:val>
        </c:ser>
        <c:ser>
          <c:idx val="1"/>
          <c:order val="1"/>
          <c:tx>
            <c:strRef>
              <c:f>Лист1!$C$1</c:f>
              <c:strCache>
                <c:ptCount val="1"/>
                <c:pt idx="0">
                  <c:v>Расходы бюджета</c:v>
                </c:pt>
              </c:strCache>
            </c:strRef>
          </c:tx>
          <c:invertIfNegative val="0"/>
          <c:dLbls>
            <c:numFmt formatCode="#,##0.0" sourceLinked="0"/>
            <c:txPr>
              <a:bodyPr/>
              <a:lstStyle/>
              <a:p>
                <a:pPr>
                  <a:defRPr sz="800" baseline="0"/>
                </a:pPr>
                <a:endParaRPr lang="ru-RU"/>
              </a:p>
            </c:txPr>
            <c:dLblPos val="ctr"/>
            <c:showLegendKey val="0"/>
            <c:showVal val="1"/>
            <c:showCatName val="0"/>
            <c:showSerName val="0"/>
            <c:showPercent val="0"/>
            <c:showBubbleSize val="0"/>
            <c:showLeaderLines val="0"/>
          </c:dLbls>
          <c:cat>
            <c:strRef>
              <c:f>Лист1!$A$2:$A$4</c:f>
              <c:strCache>
                <c:ptCount val="3"/>
                <c:pt idx="0">
                  <c:v>2014 год (отчет)</c:v>
                </c:pt>
                <c:pt idx="1">
                  <c:v>2015 год (Оценка)</c:v>
                </c:pt>
                <c:pt idx="2">
                  <c:v>2016 год (проект)</c:v>
                </c:pt>
              </c:strCache>
            </c:strRef>
          </c:cat>
          <c:val>
            <c:numRef>
              <c:f>Лист1!$C$2:$C$4</c:f>
              <c:numCache>
                <c:formatCode>General</c:formatCode>
                <c:ptCount val="3"/>
                <c:pt idx="0">
                  <c:v>3125028.3</c:v>
                </c:pt>
                <c:pt idx="1">
                  <c:v>2492823.0759999999</c:v>
                </c:pt>
                <c:pt idx="2">
                  <c:v>2315703.7000000002</c:v>
                </c:pt>
              </c:numCache>
            </c:numRef>
          </c:val>
        </c:ser>
        <c:ser>
          <c:idx val="2"/>
          <c:order val="2"/>
          <c:tx>
            <c:strRef>
              <c:f>Лист1!$D$1</c:f>
              <c:strCache>
                <c:ptCount val="1"/>
                <c:pt idx="0">
                  <c:v>Дефицит бюджета</c:v>
                </c:pt>
              </c:strCache>
            </c:strRef>
          </c:tx>
          <c:invertIfNegative val="0"/>
          <c:dLbls>
            <c:numFmt formatCode="#,##0.0" sourceLinked="0"/>
            <c:txPr>
              <a:bodyPr/>
              <a:lstStyle/>
              <a:p>
                <a:pPr>
                  <a:defRPr sz="800" baseline="0"/>
                </a:pPr>
                <a:endParaRPr lang="ru-RU"/>
              </a:p>
            </c:txPr>
            <c:showLegendKey val="0"/>
            <c:showVal val="1"/>
            <c:showCatName val="0"/>
            <c:showSerName val="0"/>
            <c:showPercent val="0"/>
            <c:showBubbleSize val="0"/>
            <c:showLeaderLines val="0"/>
          </c:dLbls>
          <c:cat>
            <c:strRef>
              <c:f>Лист1!$A$2:$A$4</c:f>
              <c:strCache>
                <c:ptCount val="3"/>
                <c:pt idx="0">
                  <c:v>2014 год (отчет)</c:v>
                </c:pt>
                <c:pt idx="1">
                  <c:v>2015 год (Оценка)</c:v>
                </c:pt>
                <c:pt idx="2">
                  <c:v>2016 год (проект)</c:v>
                </c:pt>
              </c:strCache>
            </c:strRef>
          </c:cat>
          <c:val>
            <c:numRef>
              <c:f>Лист1!$D$2:$D$4</c:f>
              <c:numCache>
                <c:formatCode>General</c:formatCode>
                <c:ptCount val="3"/>
                <c:pt idx="0">
                  <c:v>278305.8</c:v>
                </c:pt>
                <c:pt idx="1">
                  <c:v>121948.1</c:v>
                </c:pt>
                <c:pt idx="2">
                  <c:v>40569.870000000003</c:v>
                </c:pt>
              </c:numCache>
            </c:numRef>
          </c:val>
        </c:ser>
        <c:dLbls>
          <c:showLegendKey val="0"/>
          <c:showVal val="0"/>
          <c:showCatName val="0"/>
          <c:showSerName val="0"/>
          <c:showPercent val="0"/>
          <c:showBubbleSize val="0"/>
        </c:dLbls>
        <c:gapWidth val="150"/>
        <c:axId val="86269312"/>
        <c:axId val="86275200"/>
      </c:barChart>
      <c:catAx>
        <c:axId val="86269312"/>
        <c:scaling>
          <c:orientation val="minMax"/>
        </c:scaling>
        <c:delete val="0"/>
        <c:axPos val="b"/>
        <c:majorTickMark val="out"/>
        <c:minorTickMark val="none"/>
        <c:tickLblPos val="nextTo"/>
        <c:txPr>
          <a:bodyPr/>
          <a:lstStyle/>
          <a:p>
            <a:pPr>
              <a:defRPr sz="1000" baseline="0"/>
            </a:pPr>
            <a:endParaRPr lang="ru-RU"/>
          </a:p>
        </c:txPr>
        <c:crossAx val="86275200"/>
        <c:crosses val="autoZero"/>
        <c:auto val="1"/>
        <c:lblAlgn val="ctr"/>
        <c:lblOffset val="100"/>
        <c:noMultiLvlLbl val="0"/>
      </c:catAx>
      <c:valAx>
        <c:axId val="86275200"/>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86269312"/>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Налоговые и неналоговые доходы</c:v>
                </c:pt>
              </c:strCache>
            </c:strRef>
          </c:cat>
          <c:val>
            <c:numRef>
              <c:f>Лист1!$B$2</c:f>
              <c:numCache>
                <c:formatCode>General</c:formatCode>
                <c:ptCount val="1"/>
                <c:pt idx="0">
                  <c:v>1098934.1000000001</c:v>
                </c:pt>
              </c:numCache>
            </c:numRef>
          </c:val>
        </c:ser>
        <c:ser>
          <c:idx val="1"/>
          <c:order val="1"/>
          <c:tx>
            <c:strRef>
              <c:f>Лист1!$C$1</c:f>
              <c:strCache>
                <c:ptCount val="1"/>
                <c:pt idx="0">
                  <c:v>2015 год (оценка)</c:v>
                </c:pt>
              </c:strCache>
            </c:strRef>
          </c:tx>
          <c:invertIfNegative val="0"/>
          <c:cat>
            <c:strRef>
              <c:f>Лист1!$A$2</c:f>
              <c:strCache>
                <c:ptCount val="1"/>
                <c:pt idx="0">
                  <c:v>Налоговые и неналоговые доходы</c:v>
                </c:pt>
              </c:strCache>
            </c:strRef>
          </c:cat>
          <c:val>
            <c:numRef>
              <c:f>Лист1!$C$2</c:f>
              <c:numCache>
                <c:formatCode>General</c:formatCode>
                <c:ptCount val="1"/>
                <c:pt idx="0">
                  <c:v>1041500.4</c:v>
                </c:pt>
              </c:numCache>
            </c:numRef>
          </c:val>
        </c:ser>
        <c:ser>
          <c:idx val="2"/>
          <c:order val="2"/>
          <c:tx>
            <c:strRef>
              <c:f>Лист1!$D$1</c:f>
              <c:strCache>
                <c:ptCount val="1"/>
                <c:pt idx="0">
                  <c:v>2016 год (проект)</c:v>
                </c:pt>
              </c:strCache>
            </c:strRef>
          </c:tx>
          <c:invertIfNegative val="0"/>
          <c:cat>
            <c:strRef>
              <c:f>Лист1!$A$2</c:f>
              <c:strCache>
                <c:ptCount val="1"/>
                <c:pt idx="0">
                  <c:v>Налоговые и неналоговые доходы</c:v>
                </c:pt>
              </c:strCache>
            </c:strRef>
          </c:cat>
          <c:val>
            <c:numRef>
              <c:f>Лист1!$D$2</c:f>
              <c:numCache>
                <c:formatCode>General</c:formatCode>
                <c:ptCount val="1"/>
                <c:pt idx="0">
                  <c:v>1043618.2</c:v>
                </c:pt>
              </c:numCache>
            </c:numRef>
          </c:val>
        </c:ser>
        <c:dLbls>
          <c:showLegendKey val="0"/>
          <c:showVal val="0"/>
          <c:showCatName val="0"/>
          <c:showSerName val="0"/>
          <c:showPercent val="0"/>
          <c:showBubbleSize val="0"/>
        </c:dLbls>
        <c:gapWidth val="150"/>
        <c:shape val="cone"/>
        <c:axId val="88870272"/>
        <c:axId val="88884352"/>
        <c:axId val="0"/>
      </c:bar3DChart>
      <c:catAx>
        <c:axId val="88870272"/>
        <c:scaling>
          <c:orientation val="minMax"/>
        </c:scaling>
        <c:delete val="0"/>
        <c:axPos val="b"/>
        <c:majorTickMark val="out"/>
        <c:minorTickMark val="none"/>
        <c:tickLblPos val="nextTo"/>
        <c:txPr>
          <a:bodyPr/>
          <a:lstStyle/>
          <a:p>
            <a:pPr>
              <a:defRPr sz="1200" baseline="0"/>
            </a:pPr>
            <a:endParaRPr lang="ru-RU"/>
          </a:p>
        </c:txPr>
        <c:crossAx val="88884352"/>
        <c:crosses val="autoZero"/>
        <c:auto val="1"/>
        <c:lblAlgn val="ctr"/>
        <c:lblOffset val="100"/>
        <c:noMultiLvlLbl val="0"/>
      </c:catAx>
      <c:valAx>
        <c:axId val="88884352"/>
        <c:scaling>
          <c:orientation val="minMax"/>
        </c:scaling>
        <c:delete val="0"/>
        <c:axPos val="l"/>
        <c:majorGridlines/>
        <c:minorGridlines/>
        <c:numFmt formatCode="#,##0.0" sourceLinked="0"/>
        <c:majorTickMark val="out"/>
        <c:minorTickMark val="none"/>
        <c:tickLblPos val="nextTo"/>
        <c:txPr>
          <a:bodyPr/>
          <a:lstStyle/>
          <a:p>
            <a:pPr>
              <a:defRPr sz="1000" baseline="0"/>
            </a:pPr>
            <a:endParaRPr lang="ru-RU"/>
          </a:p>
        </c:txPr>
        <c:crossAx val="88870272"/>
        <c:crosses val="autoZero"/>
        <c:crossBetween val="between"/>
      </c:valAx>
      <c:spPr>
        <a:noFill/>
      </c:spPr>
    </c:plotArea>
    <c:legend>
      <c:legendPos val="b"/>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3790205646666"/>
          <c:y val="6.0327185868236856E-2"/>
          <c:w val="0.57384079831585666"/>
          <c:h val="0.72396178202421957"/>
        </c:manualLayout>
      </c:layout>
      <c:barChart>
        <c:barDir val="col"/>
        <c:grouping val="clustered"/>
        <c:varyColors val="0"/>
        <c:ser>
          <c:idx val="0"/>
          <c:order val="0"/>
          <c:tx>
            <c:strRef>
              <c:f>Лист1!$B$1</c:f>
              <c:strCache>
                <c:ptCount val="1"/>
                <c:pt idx="0">
                  <c:v>2014 год (отчет)</c:v>
                </c:pt>
              </c:strCache>
            </c:strRef>
          </c:tx>
          <c:invertIfNegative val="0"/>
          <c:dLbls>
            <c:numFmt formatCode="#,##0.0" sourceLinked="0"/>
            <c:showLegendKey val="0"/>
            <c:showVal val="1"/>
            <c:showCatName val="0"/>
            <c:showSerName val="0"/>
            <c:showPercent val="0"/>
            <c:showBubbleSize val="0"/>
            <c:showLeaderLines val="0"/>
          </c:dLbls>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Лист1!$B$2:$B$3</c:f>
              <c:numCache>
                <c:formatCode>General</c:formatCode>
                <c:ptCount val="2"/>
                <c:pt idx="0">
                  <c:v>20832</c:v>
                </c:pt>
                <c:pt idx="1">
                  <c:v>549897</c:v>
                </c:pt>
              </c:numCache>
            </c:numRef>
          </c:val>
        </c:ser>
        <c:ser>
          <c:idx val="1"/>
          <c:order val="1"/>
          <c:tx>
            <c:strRef>
              <c:f>Лист1!$C$1</c:f>
              <c:strCache>
                <c:ptCount val="1"/>
                <c:pt idx="0">
                  <c:v>2015 год (утверждено)</c:v>
                </c:pt>
              </c:strCache>
            </c:strRef>
          </c:tx>
          <c:invertIfNegative val="0"/>
          <c:dLbls>
            <c:numFmt formatCode="#,##0.0" sourceLinked="0"/>
            <c:showLegendKey val="0"/>
            <c:showVal val="1"/>
            <c:showCatName val="0"/>
            <c:showSerName val="0"/>
            <c:showPercent val="0"/>
            <c:showBubbleSize val="0"/>
            <c:showLeaderLines val="0"/>
          </c:dLbls>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Лист1!$C$2:$C$3</c:f>
              <c:numCache>
                <c:formatCode>General</c:formatCode>
                <c:ptCount val="2"/>
                <c:pt idx="0">
                  <c:v>20832</c:v>
                </c:pt>
                <c:pt idx="1">
                  <c:v>391796.6</c:v>
                </c:pt>
              </c:numCache>
            </c:numRef>
          </c:val>
        </c:ser>
        <c:ser>
          <c:idx val="2"/>
          <c:order val="2"/>
          <c:tx>
            <c:strRef>
              <c:f>Лист1!$D$1</c:f>
              <c:strCache>
                <c:ptCount val="1"/>
                <c:pt idx="0">
                  <c:v>2016 год (проект)</c:v>
                </c:pt>
              </c:strCache>
            </c:strRef>
          </c:tx>
          <c:invertIfNegative val="0"/>
          <c:dLbls>
            <c:numFmt formatCode="#,##0.0" sourceLinked="0"/>
            <c:showLegendKey val="0"/>
            <c:showVal val="1"/>
            <c:showCatName val="0"/>
            <c:showSerName val="0"/>
            <c:showPercent val="0"/>
            <c:showBubbleSize val="0"/>
            <c:showLeaderLines val="0"/>
          </c:dLbls>
          <c:cat>
            <c:strRef>
              <c:f>Лист1!$A$2:$A$3</c:f>
              <c:strCache>
                <c:ptCount val="2"/>
                <c:pt idx="0">
                  <c:v>Выравнивание бюджетной обеспеченности поселений </c:v>
                </c:pt>
                <c:pt idx="1">
                  <c:v>Дотации, связанные с особым режимом безопасного функционирования закрытых административно-территориальных образований</c:v>
                </c:pt>
              </c:strCache>
            </c:strRef>
          </c:cat>
          <c:val>
            <c:numRef>
              <c:f>Лист1!$D$2:$D$3</c:f>
              <c:numCache>
                <c:formatCode>General</c:formatCode>
                <c:ptCount val="2"/>
                <c:pt idx="0">
                  <c:v>18684</c:v>
                </c:pt>
                <c:pt idx="1">
                  <c:v>337819</c:v>
                </c:pt>
              </c:numCache>
            </c:numRef>
          </c:val>
        </c:ser>
        <c:dLbls>
          <c:showLegendKey val="0"/>
          <c:showVal val="0"/>
          <c:showCatName val="0"/>
          <c:showSerName val="0"/>
          <c:showPercent val="0"/>
          <c:showBubbleSize val="0"/>
        </c:dLbls>
        <c:gapWidth val="150"/>
        <c:axId val="89174400"/>
        <c:axId val="89175936"/>
      </c:barChart>
      <c:catAx>
        <c:axId val="89174400"/>
        <c:scaling>
          <c:orientation val="minMax"/>
        </c:scaling>
        <c:delete val="0"/>
        <c:axPos val="b"/>
        <c:majorGridlines/>
        <c:minorGridlines/>
        <c:majorTickMark val="out"/>
        <c:minorTickMark val="none"/>
        <c:tickLblPos val="low"/>
        <c:crossAx val="89175936"/>
        <c:crosses val="autoZero"/>
        <c:auto val="1"/>
        <c:lblAlgn val="ctr"/>
        <c:lblOffset val="100"/>
        <c:noMultiLvlLbl val="0"/>
      </c:catAx>
      <c:valAx>
        <c:axId val="89175936"/>
        <c:scaling>
          <c:orientation val="minMax"/>
        </c:scaling>
        <c:delete val="0"/>
        <c:axPos val="l"/>
        <c:majorGridlines/>
        <c:numFmt formatCode="General" sourceLinked="1"/>
        <c:majorTickMark val="out"/>
        <c:minorTickMark val="none"/>
        <c:tickLblPos val="nextTo"/>
        <c:crossAx val="89174400"/>
        <c:crosses val="autoZero"/>
        <c:crossBetween val="between"/>
      </c:valAx>
    </c:plotArea>
    <c:legend>
      <c:legendPos val="r"/>
      <c:layout>
        <c:manualLayout>
          <c:xMode val="edge"/>
          <c:yMode val="edge"/>
          <c:x val="3.6336826028700954E-2"/>
          <c:y val="0.80322295107306918"/>
          <c:w val="0.2608558094684636"/>
          <c:h val="0.19135623819575603"/>
        </c:manualLayout>
      </c:layout>
      <c:overlay val="0"/>
    </c:legend>
    <c:plotVisOnly val="1"/>
    <c:dispBlanksAs val="gap"/>
    <c:showDLblsOverMax val="0"/>
  </c:chart>
  <c:txPr>
    <a:bodyPr/>
    <a:lstStyle/>
    <a:p>
      <a:pPr>
        <a:defRPr sz="1000" baseline="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8294034192857622E-2"/>
          <c:y val="7.9555219488084084E-2"/>
          <c:w val="0.63061859891673788"/>
          <c:h val="0.83699968710959549"/>
        </c:manualLayout>
      </c:layout>
      <c:bar3DChart>
        <c:barDir val="col"/>
        <c:grouping val="standard"/>
        <c:varyColors val="0"/>
        <c:ser>
          <c:idx val="0"/>
          <c:order val="0"/>
          <c:tx>
            <c:strRef>
              <c:f>Лист1!$B$1</c:f>
              <c:strCache>
                <c:ptCount val="1"/>
                <c:pt idx="0">
                  <c:v>2016 год (проект)</c:v>
                </c:pt>
              </c:strCache>
            </c:strRef>
          </c:tx>
          <c:invertIfNegative val="0"/>
          <c:dLbls>
            <c:dLbl>
              <c:idx val="0"/>
              <c:layout>
                <c:manualLayout>
                  <c:x val="-6.243160789410813E-3"/>
                  <c:y val="0.11517994599239541"/>
                </c:manualLayout>
              </c:layout>
              <c:showLegendKey val="0"/>
              <c:showVal val="1"/>
              <c:showCatName val="0"/>
              <c:showSerName val="0"/>
              <c:showPercent val="0"/>
              <c:showBubbleSize val="0"/>
            </c:dLbl>
            <c:numFmt formatCode="#,##0.0" sourceLinked="0"/>
            <c:txPr>
              <a:bodyPr/>
              <a:lstStyle/>
              <a:p>
                <a:pPr>
                  <a:defRPr sz="1000" baseline="0"/>
                </a:pPr>
                <a:endParaRPr lang="ru-RU"/>
              </a:p>
            </c:txPr>
            <c:showLegendKey val="0"/>
            <c:showVal val="1"/>
            <c:showCatName val="0"/>
            <c:showSerName val="0"/>
            <c:showPercent val="0"/>
            <c:showBubbleSize val="0"/>
            <c:showLeaderLines val="0"/>
          </c:dLbls>
          <c:cat>
            <c:strRef>
              <c:f>Лист1!$A$2:$A$4</c:f>
              <c:strCache>
                <c:ptCount val="3"/>
                <c:pt idx="0">
                  <c:v>Субвенции</c:v>
                </c:pt>
                <c:pt idx="1">
                  <c:v>Субсидии</c:v>
                </c:pt>
                <c:pt idx="2">
                  <c:v>Иные межбюджетные трансферты</c:v>
                </c:pt>
              </c:strCache>
            </c:strRef>
          </c:cat>
          <c:val>
            <c:numRef>
              <c:f>Лист1!$B$2:$B$4</c:f>
              <c:numCache>
                <c:formatCode>General</c:formatCode>
                <c:ptCount val="3"/>
                <c:pt idx="0">
                  <c:v>861330</c:v>
                </c:pt>
                <c:pt idx="1">
                  <c:v>13662.6</c:v>
                </c:pt>
                <c:pt idx="2">
                  <c:v>20</c:v>
                </c:pt>
              </c:numCache>
            </c:numRef>
          </c:val>
          <c:shape val="pyramid"/>
        </c:ser>
        <c:ser>
          <c:idx val="1"/>
          <c:order val="1"/>
          <c:tx>
            <c:strRef>
              <c:f>Лист1!$C$1</c:f>
              <c:strCache>
                <c:ptCount val="1"/>
                <c:pt idx="0">
                  <c:v>2015 год (план)</c:v>
                </c:pt>
              </c:strCache>
            </c:strRef>
          </c:tx>
          <c:invertIfNegative val="0"/>
          <c:dLbls>
            <c:dLbl>
              <c:idx val="2"/>
              <c:layout>
                <c:manualLayout>
                  <c:x val="-2.0290272565585143E-2"/>
                  <c:y val="-7.198746624524713E-3"/>
                </c:manualLayout>
              </c:layout>
              <c:showLegendKey val="0"/>
              <c:showVal val="1"/>
              <c:showCatName val="0"/>
              <c:showSerName val="0"/>
              <c:showPercent val="0"/>
              <c:showBubbleSize val="0"/>
            </c:dLbl>
            <c:numFmt formatCode="#,##0.0" sourceLinked="0"/>
            <c:txPr>
              <a:bodyPr/>
              <a:lstStyle/>
              <a:p>
                <a:pPr>
                  <a:defRPr sz="1000" baseline="0"/>
                </a:pPr>
                <a:endParaRPr lang="ru-RU"/>
              </a:p>
            </c:txPr>
            <c:showLegendKey val="0"/>
            <c:showVal val="1"/>
            <c:showCatName val="0"/>
            <c:showSerName val="0"/>
            <c:showPercent val="0"/>
            <c:showBubbleSize val="0"/>
            <c:showLeaderLines val="0"/>
          </c:dLbls>
          <c:cat>
            <c:strRef>
              <c:f>Лист1!$A$2:$A$4</c:f>
              <c:strCache>
                <c:ptCount val="3"/>
                <c:pt idx="0">
                  <c:v>Субвенции</c:v>
                </c:pt>
                <c:pt idx="1">
                  <c:v>Субсидии</c:v>
                </c:pt>
                <c:pt idx="2">
                  <c:v>Иные межбюджетные трансферты</c:v>
                </c:pt>
              </c:strCache>
            </c:strRef>
          </c:cat>
          <c:val>
            <c:numRef>
              <c:f>Лист1!$C$2:$C$4</c:f>
              <c:numCache>
                <c:formatCode>General</c:formatCode>
                <c:ptCount val="3"/>
                <c:pt idx="0">
                  <c:v>777052.2</c:v>
                </c:pt>
                <c:pt idx="1">
                  <c:v>190389.1</c:v>
                </c:pt>
                <c:pt idx="2">
                  <c:v>795.2</c:v>
                </c:pt>
              </c:numCache>
            </c:numRef>
          </c:val>
          <c:shape val="pyramid"/>
        </c:ser>
        <c:ser>
          <c:idx val="2"/>
          <c:order val="2"/>
          <c:tx>
            <c:strRef>
              <c:f>Лист1!$D$1</c:f>
              <c:strCache>
                <c:ptCount val="1"/>
                <c:pt idx="0">
                  <c:v>2014 год (отчет)</c:v>
                </c:pt>
              </c:strCache>
            </c:strRef>
          </c:tx>
          <c:invertIfNegative val="0"/>
          <c:dLbls>
            <c:numFmt formatCode="#,##0.0" sourceLinked="0"/>
            <c:txPr>
              <a:bodyPr/>
              <a:lstStyle/>
              <a:p>
                <a:pPr>
                  <a:defRPr sz="1000" baseline="0"/>
                </a:pPr>
                <a:endParaRPr lang="ru-RU"/>
              </a:p>
            </c:txPr>
            <c:showLegendKey val="0"/>
            <c:showVal val="1"/>
            <c:showCatName val="0"/>
            <c:showSerName val="0"/>
            <c:showPercent val="0"/>
            <c:showBubbleSize val="0"/>
            <c:showLeaderLines val="0"/>
          </c:dLbls>
          <c:cat>
            <c:strRef>
              <c:f>Лист1!$A$2:$A$4</c:f>
              <c:strCache>
                <c:ptCount val="3"/>
                <c:pt idx="0">
                  <c:v>Субвенции</c:v>
                </c:pt>
                <c:pt idx="1">
                  <c:v>Субсидии</c:v>
                </c:pt>
                <c:pt idx="2">
                  <c:v>Иные межбюджетные трансферты</c:v>
                </c:pt>
              </c:strCache>
            </c:strRef>
          </c:cat>
          <c:val>
            <c:numRef>
              <c:f>Лист1!$D$2:$D$4</c:f>
              <c:numCache>
                <c:formatCode>General</c:formatCode>
                <c:ptCount val="3"/>
                <c:pt idx="0">
                  <c:v>888188.7</c:v>
                </c:pt>
                <c:pt idx="1">
                  <c:v>227934.5</c:v>
                </c:pt>
                <c:pt idx="2">
                  <c:v>91581</c:v>
                </c:pt>
              </c:numCache>
            </c:numRef>
          </c:val>
          <c:shape val="pyramid"/>
        </c:ser>
        <c:dLbls>
          <c:showLegendKey val="0"/>
          <c:showVal val="0"/>
          <c:showCatName val="0"/>
          <c:showSerName val="0"/>
          <c:showPercent val="0"/>
          <c:showBubbleSize val="0"/>
        </c:dLbls>
        <c:gapWidth val="150"/>
        <c:shape val="box"/>
        <c:axId val="89213184"/>
        <c:axId val="96333824"/>
        <c:axId val="24424448"/>
      </c:bar3DChart>
      <c:catAx>
        <c:axId val="89213184"/>
        <c:scaling>
          <c:orientation val="minMax"/>
        </c:scaling>
        <c:delete val="0"/>
        <c:axPos val="b"/>
        <c:majorTickMark val="out"/>
        <c:minorTickMark val="none"/>
        <c:tickLblPos val="nextTo"/>
        <c:txPr>
          <a:bodyPr/>
          <a:lstStyle/>
          <a:p>
            <a:pPr>
              <a:defRPr sz="900" baseline="0"/>
            </a:pPr>
            <a:endParaRPr lang="ru-RU"/>
          </a:p>
        </c:txPr>
        <c:crossAx val="96333824"/>
        <c:crosses val="autoZero"/>
        <c:auto val="1"/>
        <c:lblAlgn val="ctr"/>
        <c:lblOffset val="100"/>
        <c:noMultiLvlLbl val="0"/>
      </c:catAx>
      <c:valAx>
        <c:axId val="96333824"/>
        <c:scaling>
          <c:orientation val="minMax"/>
        </c:scaling>
        <c:delete val="0"/>
        <c:axPos val="l"/>
        <c:majorGridlines>
          <c:spPr>
            <a:ln>
              <a:solidFill>
                <a:schemeClr val="accent1"/>
              </a:solidFill>
            </a:ln>
          </c:spPr>
        </c:majorGridlines>
        <c:numFmt formatCode="General" sourceLinked="1"/>
        <c:majorTickMark val="out"/>
        <c:minorTickMark val="none"/>
        <c:tickLblPos val="nextTo"/>
        <c:txPr>
          <a:bodyPr/>
          <a:lstStyle/>
          <a:p>
            <a:pPr>
              <a:defRPr sz="1000" baseline="0"/>
            </a:pPr>
            <a:endParaRPr lang="ru-RU"/>
          </a:p>
        </c:txPr>
        <c:crossAx val="89213184"/>
        <c:crosses val="autoZero"/>
        <c:crossBetween val="between"/>
      </c:valAx>
      <c:serAx>
        <c:axId val="24424448"/>
        <c:scaling>
          <c:orientation val="minMax"/>
        </c:scaling>
        <c:delete val="0"/>
        <c:axPos val="b"/>
        <c:majorTickMark val="out"/>
        <c:minorTickMark val="none"/>
        <c:tickLblPos val="nextTo"/>
        <c:txPr>
          <a:bodyPr/>
          <a:lstStyle/>
          <a:p>
            <a:pPr>
              <a:defRPr sz="1000" baseline="0"/>
            </a:pPr>
            <a:endParaRPr lang="ru-RU"/>
          </a:p>
        </c:txPr>
        <c:crossAx val="96333824"/>
        <c:crosses val="autoZero"/>
      </c:serAx>
    </c:plotArea>
    <c:legend>
      <c:legendPos val="r"/>
      <c:layout>
        <c:manualLayout>
          <c:xMode val="edge"/>
          <c:yMode val="edge"/>
          <c:x val="0.74582138366140238"/>
          <c:y val="0.79489739173228346"/>
          <c:w val="0.14537900410278898"/>
          <c:h val="0.19526146754668983"/>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000" dirty="0" smtClean="0"/>
              <a:t>Динамика изменений объема</a:t>
            </a:r>
            <a:r>
              <a:rPr lang="ru-RU" sz="1000" baseline="0" dirty="0" smtClean="0"/>
              <a:t> средств, предусмотренных на переселение граждан из закрытых административно –территориальных образований  (тыс.  руб.)</a:t>
            </a:r>
            <a:endParaRPr lang="ru-RU" sz="1000" dirty="0"/>
          </a:p>
        </c:rich>
      </c:tx>
      <c:layout/>
      <c:overlay val="0"/>
    </c:title>
    <c:autoTitleDeleted val="0"/>
    <c:plotArea>
      <c:layout/>
      <c:lineChart>
        <c:grouping val="standard"/>
        <c:varyColors val="0"/>
        <c:ser>
          <c:idx val="0"/>
          <c:order val="0"/>
          <c:tx>
            <c:strRef>
              <c:f>Лист1!$B$1</c:f>
              <c:strCache>
                <c:ptCount val="1"/>
                <c:pt idx="0">
                  <c:v>Ряд 1</c:v>
                </c:pt>
              </c:strCache>
            </c:strRef>
          </c:tx>
          <c:marker>
            <c:symbol val="none"/>
          </c:marker>
          <c:dLbls>
            <c:numFmt formatCode="#,##0" sourceLinked="0"/>
            <c:txPr>
              <a:bodyPr/>
              <a:lstStyle/>
              <a:p>
                <a:pPr>
                  <a:defRPr sz="1000" baseline="0"/>
                </a:pPr>
                <a:endParaRPr lang="ru-RU"/>
              </a:p>
            </c:txPr>
            <c:showLegendKey val="0"/>
            <c:showVal val="1"/>
            <c:showCatName val="0"/>
            <c:showSerName val="0"/>
            <c:showPercent val="0"/>
            <c:showBubbleSize val="0"/>
            <c:showLeaderLines val="0"/>
          </c:dLbls>
          <c:cat>
            <c:strRef>
              <c:f>Лист1!$A$2:$A$5</c:f>
              <c:strCache>
                <c:ptCount val="4"/>
                <c:pt idx="0">
                  <c:v>2013 год</c:v>
                </c:pt>
                <c:pt idx="1">
                  <c:v>2014 год</c:v>
                </c:pt>
                <c:pt idx="2">
                  <c:v>2015 год</c:v>
                </c:pt>
                <c:pt idx="3">
                  <c:v>2016 год</c:v>
                </c:pt>
              </c:strCache>
            </c:strRef>
          </c:cat>
          <c:val>
            <c:numRef>
              <c:f>Лист1!$B$2:$B$5</c:f>
              <c:numCache>
                <c:formatCode>_-* #,##0_р_._-;\-* #,##0_р_._-;_-* "-"??_р_._-;_-@_-</c:formatCode>
                <c:ptCount val="4"/>
                <c:pt idx="0">
                  <c:v>96839</c:v>
                </c:pt>
                <c:pt idx="1">
                  <c:v>91581</c:v>
                </c:pt>
                <c:pt idx="2">
                  <c:v>0</c:v>
                </c:pt>
                <c:pt idx="3">
                  <c:v>70693.100000000006</c:v>
                </c:pt>
              </c:numCache>
            </c:numRef>
          </c:val>
          <c:smooth val="0"/>
        </c:ser>
        <c:dLbls>
          <c:showLegendKey val="0"/>
          <c:showVal val="0"/>
          <c:showCatName val="0"/>
          <c:showSerName val="0"/>
          <c:showPercent val="0"/>
          <c:showBubbleSize val="0"/>
        </c:dLbls>
        <c:marker val="1"/>
        <c:smooth val="0"/>
        <c:axId val="22566016"/>
        <c:axId val="22583552"/>
      </c:lineChart>
      <c:catAx>
        <c:axId val="22566016"/>
        <c:scaling>
          <c:orientation val="minMax"/>
        </c:scaling>
        <c:delete val="0"/>
        <c:axPos val="b"/>
        <c:majorTickMark val="out"/>
        <c:minorTickMark val="none"/>
        <c:tickLblPos val="nextTo"/>
        <c:txPr>
          <a:bodyPr/>
          <a:lstStyle/>
          <a:p>
            <a:pPr>
              <a:defRPr sz="1000" baseline="0"/>
            </a:pPr>
            <a:endParaRPr lang="ru-RU"/>
          </a:p>
        </c:txPr>
        <c:crossAx val="22583552"/>
        <c:crosses val="autoZero"/>
        <c:auto val="1"/>
        <c:lblAlgn val="ctr"/>
        <c:lblOffset val="100"/>
        <c:noMultiLvlLbl val="0"/>
      </c:catAx>
      <c:valAx>
        <c:axId val="22583552"/>
        <c:scaling>
          <c:orientation val="minMax"/>
        </c:scaling>
        <c:delete val="0"/>
        <c:axPos val="l"/>
        <c:majorGridlines/>
        <c:numFmt formatCode="_-* #,##0_р_._-;\-* #,##0_р_._-;_-* &quot;-&quot;??_р_._-;_-@_-" sourceLinked="1"/>
        <c:majorTickMark val="out"/>
        <c:minorTickMark val="none"/>
        <c:tickLblPos val="nextTo"/>
        <c:spPr>
          <a:ln cmpd="sng"/>
        </c:spPr>
        <c:txPr>
          <a:bodyPr/>
          <a:lstStyle/>
          <a:p>
            <a:pPr>
              <a:defRPr sz="1000" baseline="0"/>
            </a:pPr>
            <a:endParaRPr lang="ru-RU"/>
          </a:p>
        </c:txPr>
        <c:crossAx val="22566016"/>
        <c:crosses val="autoZero"/>
        <c:crossBetween val="between"/>
        <c:minorUnit val="2000"/>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Общегосударственные расходы</c:v>
                </c:pt>
              </c:strCache>
            </c:strRef>
          </c:cat>
          <c:val>
            <c:numRef>
              <c:f>Лист1!$B$2</c:f>
              <c:numCache>
                <c:formatCode>General</c:formatCode>
                <c:ptCount val="1"/>
                <c:pt idx="0">
                  <c:v>184397.4</c:v>
                </c:pt>
              </c:numCache>
            </c:numRef>
          </c:val>
        </c:ser>
        <c:ser>
          <c:idx val="1"/>
          <c:order val="1"/>
          <c:tx>
            <c:strRef>
              <c:f>Лист1!$C$1</c:f>
              <c:strCache>
                <c:ptCount val="1"/>
                <c:pt idx="0">
                  <c:v>2015 год (ожидаемое)</c:v>
                </c:pt>
              </c:strCache>
            </c:strRef>
          </c:tx>
          <c:invertIfNegative val="0"/>
          <c:cat>
            <c:strRef>
              <c:f>Лист1!$A$2</c:f>
              <c:strCache>
                <c:ptCount val="1"/>
                <c:pt idx="0">
                  <c:v>Общегосударственные расходы</c:v>
                </c:pt>
              </c:strCache>
            </c:strRef>
          </c:cat>
          <c:val>
            <c:numRef>
              <c:f>Лист1!$C$2</c:f>
              <c:numCache>
                <c:formatCode>General</c:formatCode>
                <c:ptCount val="1"/>
                <c:pt idx="0">
                  <c:v>172428.5</c:v>
                </c:pt>
              </c:numCache>
            </c:numRef>
          </c:val>
        </c:ser>
        <c:ser>
          <c:idx val="2"/>
          <c:order val="2"/>
          <c:tx>
            <c:strRef>
              <c:f>Лист1!$D$1</c:f>
              <c:strCache>
                <c:ptCount val="1"/>
                <c:pt idx="0">
                  <c:v>2016 год (проект)</c:v>
                </c:pt>
              </c:strCache>
            </c:strRef>
          </c:tx>
          <c:invertIfNegative val="0"/>
          <c:cat>
            <c:strRef>
              <c:f>Лист1!$A$2</c:f>
              <c:strCache>
                <c:ptCount val="1"/>
                <c:pt idx="0">
                  <c:v>Общегосударственные расходы</c:v>
                </c:pt>
              </c:strCache>
            </c:strRef>
          </c:cat>
          <c:val>
            <c:numRef>
              <c:f>Лист1!$D$2</c:f>
              <c:numCache>
                <c:formatCode>General</c:formatCode>
                <c:ptCount val="1"/>
                <c:pt idx="0">
                  <c:v>180813.5</c:v>
                </c:pt>
              </c:numCache>
            </c:numRef>
          </c:val>
        </c:ser>
        <c:dLbls>
          <c:showLegendKey val="0"/>
          <c:showVal val="0"/>
          <c:showCatName val="0"/>
          <c:showSerName val="0"/>
          <c:showPercent val="0"/>
          <c:showBubbleSize val="0"/>
        </c:dLbls>
        <c:gapWidth val="150"/>
        <c:axId val="89342720"/>
        <c:axId val="89376256"/>
      </c:barChart>
      <c:catAx>
        <c:axId val="89342720"/>
        <c:scaling>
          <c:orientation val="minMax"/>
        </c:scaling>
        <c:delete val="0"/>
        <c:axPos val="b"/>
        <c:majorTickMark val="out"/>
        <c:minorTickMark val="none"/>
        <c:tickLblPos val="nextTo"/>
        <c:txPr>
          <a:bodyPr/>
          <a:lstStyle/>
          <a:p>
            <a:pPr>
              <a:defRPr sz="1000" baseline="0"/>
            </a:pPr>
            <a:endParaRPr lang="ru-RU"/>
          </a:p>
        </c:txPr>
        <c:crossAx val="89376256"/>
        <c:crosses val="autoZero"/>
        <c:auto val="1"/>
        <c:lblAlgn val="ctr"/>
        <c:lblOffset val="100"/>
        <c:noMultiLvlLbl val="0"/>
      </c:catAx>
      <c:valAx>
        <c:axId val="8937625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8934272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98612473010246"/>
          <c:y val="7.7645299277082955E-2"/>
          <c:w val="0.38287804978190831"/>
          <c:h val="0.49109019061925929"/>
        </c:manualLayout>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Лист1!$B$2</c:f>
              <c:numCache>
                <c:formatCode>General</c:formatCode>
                <c:ptCount val="1"/>
                <c:pt idx="0">
                  <c:v>17181.3</c:v>
                </c:pt>
              </c:numCache>
            </c:numRef>
          </c:val>
        </c:ser>
        <c:ser>
          <c:idx val="1"/>
          <c:order val="1"/>
          <c:tx>
            <c:strRef>
              <c:f>Лист1!$C$1</c:f>
              <c:strCache>
                <c:ptCount val="1"/>
                <c:pt idx="0">
                  <c:v>2015 год (ожидаемое)</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Лист1!$C$2</c:f>
              <c:numCache>
                <c:formatCode>General</c:formatCode>
                <c:ptCount val="1"/>
                <c:pt idx="0">
                  <c:v>13865.7</c:v>
                </c:pt>
              </c:numCache>
            </c:numRef>
          </c:val>
        </c:ser>
        <c:ser>
          <c:idx val="2"/>
          <c:order val="2"/>
          <c:tx>
            <c:strRef>
              <c:f>Лист1!$D$1</c:f>
              <c:strCache>
                <c:ptCount val="1"/>
                <c:pt idx="0">
                  <c:v>2016 год (проект)</c:v>
                </c:pt>
              </c:strCache>
            </c:strRef>
          </c:tx>
          <c:invertIfNegative val="0"/>
          <c:cat>
            <c:strRef>
              <c:f>Лист1!$A$2</c:f>
              <c:strCache>
                <c:ptCount val="1"/>
                <c:pt idx="0">
                  <c:v>Национальная безопасность и правоохранительная деятельность</c:v>
                </c:pt>
              </c:strCache>
            </c:strRef>
          </c:cat>
          <c:val>
            <c:numRef>
              <c:f>Лист1!$D$2</c:f>
              <c:numCache>
                <c:formatCode>General</c:formatCode>
                <c:ptCount val="1"/>
                <c:pt idx="0">
                  <c:v>10091.1</c:v>
                </c:pt>
              </c:numCache>
            </c:numRef>
          </c:val>
        </c:ser>
        <c:dLbls>
          <c:showLegendKey val="0"/>
          <c:showVal val="0"/>
          <c:showCatName val="0"/>
          <c:showSerName val="0"/>
          <c:showPercent val="0"/>
          <c:showBubbleSize val="0"/>
        </c:dLbls>
        <c:gapWidth val="150"/>
        <c:axId val="96724864"/>
        <c:axId val="24510464"/>
      </c:barChart>
      <c:catAx>
        <c:axId val="96724864"/>
        <c:scaling>
          <c:orientation val="minMax"/>
        </c:scaling>
        <c:delete val="0"/>
        <c:axPos val="b"/>
        <c:majorTickMark val="out"/>
        <c:minorTickMark val="none"/>
        <c:tickLblPos val="nextTo"/>
        <c:txPr>
          <a:bodyPr/>
          <a:lstStyle/>
          <a:p>
            <a:pPr>
              <a:defRPr sz="1000" baseline="0"/>
            </a:pPr>
            <a:endParaRPr lang="ru-RU"/>
          </a:p>
        </c:txPr>
        <c:crossAx val="24510464"/>
        <c:crossesAt val="0"/>
        <c:auto val="1"/>
        <c:lblAlgn val="ctr"/>
        <c:lblOffset val="100"/>
        <c:noMultiLvlLbl val="0"/>
      </c:catAx>
      <c:valAx>
        <c:axId val="2451046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96724864"/>
        <c:crosses val="autoZero"/>
        <c:crossBetween val="between"/>
        <c:majorUnit val="5000"/>
      </c:valAx>
    </c:plotArea>
    <c:legend>
      <c:legendPos val="r"/>
      <c:layout>
        <c:manualLayout>
          <c:xMode val="edge"/>
          <c:yMode val="edge"/>
          <c:x val="0.62586886481212234"/>
          <c:y val="5.7670916355722773E-2"/>
          <c:w val="0.30511706428754298"/>
          <c:h val="0.63289272545452147"/>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Национальная эконоимика</c:v>
                </c:pt>
              </c:strCache>
            </c:strRef>
          </c:cat>
          <c:val>
            <c:numRef>
              <c:f>Лист1!$B$2</c:f>
              <c:numCache>
                <c:formatCode>General</c:formatCode>
                <c:ptCount val="1"/>
                <c:pt idx="0">
                  <c:v>225446.39999999999</c:v>
                </c:pt>
              </c:numCache>
            </c:numRef>
          </c:val>
        </c:ser>
        <c:ser>
          <c:idx val="1"/>
          <c:order val="1"/>
          <c:tx>
            <c:strRef>
              <c:f>Лист1!$C$1</c:f>
              <c:strCache>
                <c:ptCount val="1"/>
                <c:pt idx="0">
                  <c:v>2015 год (ожидаемое)</c:v>
                </c:pt>
              </c:strCache>
            </c:strRef>
          </c:tx>
          <c:invertIfNegative val="0"/>
          <c:cat>
            <c:strRef>
              <c:f>Лист1!$A$2</c:f>
              <c:strCache>
                <c:ptCount val="1"/>
                <c:pt idx="0">
                  <c:v>Национальная эконоимика</c:v>
                </c:pt>
              </c:strCache>
            </c:strRef>
          </c:cat>
          <c:val>
            <c:numRef>
              <c:f>Лист1!$C$2</c:f>
              <c:numCache>
                <c:formatCode>General</c:formatCode>
                <c:ptCount val="1"/>
                <c:pt idx="0">
                  <c:v>228009.60000000001</c:v>
                </c:pt>
              </c:numCache>
            </c:numRef>
          </c:val>
        </c:ser>
        <c:ser>
          <c:idx val="2"/>
          <c:order val="2"/>
          <c:tx>
            <c:strRef>
              <c:f>Лист1!$D$1</c:f>
              <c:strCache>
                <c:ptCount val="1"/>
                <c:pt idx="0">
                  <c:v>2016 год (проект)</c:v>
                </c:pt>
              </c:strCache>
            </c:strRef>
          </c:tx>
          <c:invertIfNegative val="0"/>
          <c:cat>
            <c:strRef>
              <c:f>Лист1!$A$2</c:f>
              <c:strCache>
                <c:ptCount val="1"/>
                <c:pt idx="0">
                  <c:v>Национальная эконоимика</c:v>
                </c:pt>
              </c:strCache>
            </c:strRef>
          </c:cat>
          <c:val>
            <c:numRef>
              <c:f>Лист1!$D$2</c:f>
              <c:numCache>
                <c:formatCode>General</c:formatCode>
                <c:ptCount val="1"/>
                <c:pt idx="0">
                  <c:v>123439.8</c:v>
                </c:pt>
              </c:numCache>
            </c:numRef>
          </c:val>
        </c:ser>
        <c:dLbls>
          <c:showLegendKey val="0"/>
          <c:showVal val="0"/>
          <c:showCatName val="0"/>
          <c:showSerName val="0"/>
          <c:showPercent val="0"/>
          <c:showBubbleSize val="0"/>
        </c:dLbls>
        <c:gapWidth val="150"/>
        <c:axId val="24573056"/>
        <c:axId val="24574592"/>
      </c:barChart>
      <c:catAx>
        <c:axId val="24573056"/>
        <c:scaling>
          <c:orientation val="minMax"/>
        </c:scaling>
        <c:delete val="0"/>
        <c:axPos val="b"/>
        <c:majorTickMark val="out"/>
        <c:minorTickMark val="none"/>
        <c:tickLblPos val="nextTo"/>
        <c:txPr>
          <a:bodyPr/>
          <a:lstStyle/>
          <a:p>
            <a:pPr>
              <a:defRPr sz="1000" baseline="0"/>
            </a:pPr>
            <a:endParaRPr lang="ru-RU"/>
          </a:p>
        </c:txPr>
        <c:crossAx val="24574592"/>
        <c:crosses val="autoZero"/>
        <c:auto val="1"/>
        <c:lblAlgn val="ctr"/>
        <c:lblOffset val="100"/>
        <c:noMultiLvlLbl val="0"/>
      </c:catAx>
      <c:valAx>
        <c:axId val="2457459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24573056"/>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1" u="none">
                <a:solidFill>
                  <a:schemeClr val="tx1"/>
                </a:solidFill>
              </a:defRPr>
            </a:pPr>
            <a:r>
              <a:rPr lang="ru-RU" sz="1200" b="1" i="1" u="none" dirty="0" smtClean="0">
                <a:solidFill>
                  <a:schemeClr val="tx1"/>
                </a:solidFill>
              </a:rPr>
              <a:t>Уровень безработицы</a:t>
            </a:r>
            <a:r>
              <a:rPr lang="en-US" sz="1200" b="1" i="1" u="none" dirty="0" smtClean="0">
                <a:solidFill>
                  <a:schemeClr val="tx1"/>
                </a:solidFill>
              </a:rPr>
              <a:t> </a:t>
            </a:r>
            <a:endParaRPr lang="ru-RU" sz="1200" b="1" i="1" u="none" dirty="0" smtClean="0">
              <a:solidFill>
                <a:schemeClr val="tx1"/>
              </a:solidFill>
            </a:endParaRPr>
          </a:p>
          <a:p>
            <a:pPr>
              <a:defRPr sz="1200" b="1" i="1" u="none">
                <a:solidFill>
                  <a:schemeClr val="tx1"/>
                </a:solidFill>
              </a:defRPr>
            </a:pPr>
            <a:r>
              <a:rPr lang="ru-RU" sz="1200" b="1" i="1" u="none" dirty="0" smtClean="0">
                <a:solidFill>
                  <a:schemeClr val="tx1"/>
                </a:solidFill>
              </a:rPr>
              <a:t>(к</a:t>
            </a:r>
            <a:r>
              <a:rPr lang="ru-RU" sz="1200" b="1" i="1" u="none" baseline="0" dirty="0" smtClean="0">
                <a:solidFill>
                  <a:schemeClr val="tx1"/>
                </a:solidFill>
              </a:rPr>
              <a:t> трудоспособному населению) (%)</a:t>
            </a:r>
            <a:endParaRPr lang="ru-RU" sz="1200" b="1" i="1" u="none" dirty="0">
              <a:solidFill>
                <a:schemeClr val="tx1"/>
              </a:solidFill>
            </a:endParaRPr>
          </a:p>
        </c:rich>
      </c:tx>
      <c:layout>
        <c:manualLayout>
          <c:xMode val="edge"/>
          <c:yMode val="edge"/>
          <c:x val="0.42805730003830339"/>
          <c:y val="2.9394882050142578E-2"/>
        </c:manualLayout>
      </c:layout>
      <c:overlay val="0"/>
    </c:title>
    <c:autoTitleDeleted val="0"/>
    <c:view3D>
      <c:rotX val="15"/>
      <c:rotY val="20"/>
      <c:rAngAx val="0"/>
      <c:perspective val="0"/>
    </c:view3D>
    <c:floor>
      <c:thickness val="0"/>
    </c:floor>
    <c:sideWall>
      <c:thickness val="0"/>
    </c:sideWall>
    <c:backWall>
      <c:thickness val="0"/>
    </c:backWall>
    <c:plotArea>
      <c:layout>
        <c:manualLayout>
          <c:layoutTarget val="inner"/>
          <c:xMode val="edge"/>
          <c:yMode val="edge"/>
          <c:x val="5.9910740911828672E-2"/>
          <c:y val="0.14005469980459689"/>
          <c:w val="0.84388908478768054"/>
          <c:h val="0.60890783377010516"/>
        </c:manualLayout>
      </c:layout>
      <c:bar3DChart>
        <c:barDir val="col"/>
        <c:grouping val="stacked"/>
        <c:varyColors val="0"/>
        <c:ser>
          <c:idx val="0"/>
          <c:order val="0"/>
          <c:tx>
            <c:strRef>
              <c:f>Лист1!$B$1</c:f>
              <c:strCache>
                <c:ptCount val="1"/>
                <c:pt idx="0">
                  <c:v>тыс. чел.</c:v>
                </c:pt>
              </c:strCache>
            </c:strRef>
          </c:tx>
          <c:spPr>
            <a:solidFill>
              <a:schemeClr val="accent4"/>
            </a:solidFill>
            <a:ln w="19050" cap="flat" cmpd="sng" algn="ctr">
              <a:solidFill>
                <a:schemeClr val="accent4">
                  <a:shade val="50000"/>
                </a:schemeClr>
              </a:solidFill>
              <a:prstDash val="solid"/>
            </a:ln>
            <a:effectLst/>
          </c:spPr>
          <c:invertIfNegative val="0"/>
          <c:dLbls>
            <c:txPr>
              <a:bodyPr/>
              <a:lstStyle/>
              <a:p>
                <a:pPr>
                  <a:defRPr sz="1000"/>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General</c:formatCode>
                <c:ptCount val="5"/>
                <c:pt idx="0">
                  <c:v>0.59</c:v>
                </c:pt>
                <c:pt idx="1">
                  <c:v>0.66</c:v>
                </c:pt>
                <c:pt idx="2">
                  <c:v>0.72</c:v>
                </c:pt>
                <c:pt idx="3">
                  <c:v>0.6</c:v>
                </c:pt>
                <c:pt idx="4">
                  <c:v>0.59</c:v>
                </c:pt>
              </c:numCache>
            </c:numRef>
          </c:val>
        </c:ser>
        <c:dLbls>
          <c:showLegendKey val="0"/>
          <c:showVal val="0"/>
          <c:showCatName val="0"/>
          <c:showSerName val="0"/>
          <c:showPercent val="0"/>
          <c:showBubbleSize val="0"/>
        </c:dLbls>
        <c:gapWidth val="110"/>
        <c:shape val="cylinder"/>
        <c:axId val="81927168"/>
        <c:axId val="81941248"/>
        <c:axId val="0"/>
      </c:bar3DChart>
      <c:catAx>
        <c:axId val="81927168"/>
        <c:scaling>
          <c:orientation val="minMax"/>
        </c:scaling>
        <c:delete val="0"/>
        <c:axPos val="b"/>
        <c:majorTickMark val="out"/>
        <c:minorTickMark val="none"/>
        <c:tickLblPos val="nextTo"/>
        <c:txPr>
          <a:bodyPr/>
          <a:lstStyle/>
          <a:p>
            <a:pPr>
              <a:defRPr sz="1000" b="1">
                <a:solidFill>
                  <a:schemeClr val="tx1"/>
                </a:solidFill>
              </a:defRPr>
            </a:pPr>
            <a:endParaRPr lang="ru-RU"/>
          </a:p>
        </c:txPr>
        <c:crossAx val="81941248"/>
        <c:crosses val="autoZero"/>
        <c:auto val="1"/>
        <c:lblAlgn val="ctr"/>
        <c:lblOffset val="100"/>
        <c:noMultiLvlLbl val="0"/>
      </c:catAx>
      <c:valAx>
        <c:axId val="81941248"/>
        <c:scaling>
          <c:orientation val="minMax"/>
        </c:scaling>
        <c:delete val="0"/>
        <c:axPos val="l"/>
        <c:majorGridlines>
          <c:spPr>
            <a:ln>
              <a:solidFill>
                <a:srgbClr val="000000"/>
              </a:solidFill>
            </a:ln>
          </c:spPr>
        </c:majorGridlines>
        <c:numFmt formatCode="General" sourceLinked="1"/>
        <c:majorTickMark val="out"/>
        <c:minorTickMark val="none"/>
        <c:tickLblPos val="nextTo"/>
        <c:spPr>
          <a:ln>
            <a:solidFill>
              <a:srgbClr val="000000"/>
            </a:solidFill>
          </a:ln>
        </c:spPr>
        <c:txPr>
          <a:bodyPr/>
          <a:lstStyle/>
          <a:p>
            <a:pPr>
              <a:defRPr sz="1000" b="1" baseline="0">
                <a:solidFill>
                  <a:schemeClr val="tx1"/>
                </a:solidFill>
              </a:defRPr>
            </a:pPr>
            <a:endParaRPr lang="ru-RU"/>
          </a:p>
        </c:txPr>
        <c:crossAx val="81927168"/>
        <c:crosses val="autoZero"/>
        <c:crossBetween val="between"/>
      </c:valAx>
    </c:plotArea>
    <c:plotVisOnly val="1"/>
    <c:dispBlanksAs val="gap"/>
    <c:showDLblsOverMax val="0"/>
  </c:chart>
  <c:spPr>
    <a:ln>
      <a:noFill/>
    </a:ln>
    <a:scene3d>
      <a:camera prst="orthographicFront"/>
      <a:lightRig rig="threePt" dir="t"/>
    </a:scene3d>
  </c:spPr>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Жилищно-коммунальное хозяйство</c:v>
                </c:pt>
              </c:strCache>
            </c:strRef>
          </c:cat>
          <c:val>
            <c:numRef>
              <c:f>Лист1!$B$2</c:f>
              <c:numCache>
                <c:formatCode>General</c:formatCode>
                <c:ptCount val="1"/>
                <c:pt idx="0">
                  <c:v>365447.3</c:v>
                </c:pt>
              </c:numCache>
            </c:numRef>
          </c:val>
        </c:ser>
        <c:ser>
          <c:idx val="1"/>
          <c:order val="1"/>
          <c:tx>
            <c:strRef>
              <c:f>Лист1!$C$1</c:f>
              <c:strCache>
                <c:ptCount val="1"/>
                <c:pt idx="0">
                  <c:v>2015 год (ожидаемое)</c:v>
                </c:pt>
              </c:strCache>
            </c:strRef>
          </c:tx>
          <c:invertIfNegative val="0"/>
          <c:cat>
            <c:strRef>
              <c:f>Лист1!$A$2</c:f>
              <c:strCache>
                <c:ptCount val="1"/>
                <c:pt idx="0">
                  <c:v>Жилищно-коммунальное хозяйство</c:v>
                </c:pt>
              </c:strCache>
            </c:strRef>
          </c:cat>
          <c:val>
            <c:numRef>
              <c:f>Лист1!$C$2</c:f>
              <c:numCache>
                <c:formatCode>General</c:formatCode>
                <c:ptCount val="1"/>
                <c:pt idx="0">
                  <c:v>119521.4</c:v>
                </c:pt>
              </c:numCache>
            </c:numRef>
          </c:val>
        </c:ser>
        <c:ser>
          <c:idx val="2"/>
          <c:order val="2"/>
          <c:tx>
            <c:strRef>
              <c:f>Лист1!$D$1</c:f>
              <c:strCache>
                <c:ptCount val="1"/>
                <c:pt idx="0">
                  <c:v>2016 год (проект)</c:v>
                </c:pt>
              </c:strCache>
            </c:strRef>
          </c:tx>
          <c:invertIfNegative val="0"/>
          <c:cat>
            <c:strRef>
              <c:f>Лист1!$A$2</c:f>
              <c:strCache>
                <c:ptCount val="1"/>
                <c:pt idx="0">
                  <c:v>Жилищно-коммунальное хозяйство</c:v>
                </c:pt>
              </c:strCache>
            </c:strRef>
          </c:cat>
          <c:val>
            <c:numRef>
              <c:f>Лист1!$D$2</c:f>
              <c:numCache>
                <c:formatCode>General</c:formatCode>
                <c:ptCount val="1"/>
                <c:pt idx="0">
                  <c:v>99376.4</c:v>
                </c:pt>
              </c:numCache>
            </c:numRef>
          </c:val>
        </c:ser>
        <c:dLbls>
          <c:showLegendKey val="0"/>
          <c:showVal val="0"/>
          <c:showCatName val="0"/>
          <c:showSerName val="0"/>
          <c:showPercent val="0"/>
          <c:showBubbleSize val="0"/>
        </c:dLbls>
        <c:gapWidth val="150"/>
        <c:axId val="30653440"/>
        <c:axId val="30659328"/>
      </c:barChart>
      <c:catAx>
        <c:axId val="30653440"/>
        <c:scaling>
          <c:orientation val="minMax"/>
        </c:scaling>
        <c:delete val="0"/>
        <c:axPos val="b"/>
        <c:majorTickMark val="out"/>
        <c:minorTickMark val="none"/>
        <c:tickLblPos val="nextTo"/>
        <c:txPr>
          <a:bodyPr/>
          <a:lstStyle/>
          <a:p>
            <a:pPr>
              <a:defRPr sz="1000" baseline="0"/>
            </a:pPr>
            <a:endParaRPr lang="ru-RU"/>
          </a:p>
        </c:txPr>
        <c:crossAx val="30659328"/>
        <c:crosses val="autoZero"/>
        <c:auto val="1"/>
        <c:lblAlgn val="ctr"/>
        <c:lblOffset val="100"/>
        <c:noMultiLvlLbl val="0"/>
      </c:catAx>
      <c:valAx>
        <c:axId val="30659328"/>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0653440"/>
        <c:crosses val="autoZero"/>
        <c:crossBetween val="between"/>
      </c:valAx>
    </c:plotArea>
    <c:legend>
      <c:legendPos val="r"/>
      <c:layout>
        <c:manualLayout>
          <c:xMode val="edge"/>
          <c:yMode val="edge"/>
          <c:x val="0.63744052542037088"/>
          <c:y val="8.3100722031596894E-2"/>
          <c:w val="0.33260598503740646"/>
          <c:h val="0.72456490027339948"/>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Охрана окружающей среды</c:v>
                </c:pt>
              </c:strCache>
            </c:strRef>
          </c:cat>
          <c:val>
            <c:numRef>
              <c:f>Лист1!$B$2</c:f>
              <c:numCache>
                <c:formatCode>General</c:formatCode>
                <c:ptCount val="1"/>
                <c:pt idx="0">
                  <c:v>497.2</c:v>
                </c:pt>
              </c:numCache>
            </c:numRef>
          </c:val>
        </c:ser>
        <c:ser>
          <c:idx val="1"/>
          <c:order val="1"/>
          <c:tx>
            <c:strRef>
              <c:f>Лист1!$C$1</c:f>
              <c:strCache>
                <c:ptCount val="1"/>
                <c:pt idx="0">
                  <c:v>2015 год (ожидаемое)</c:v>
                </c:pt>
              </c:strCache>
            </c:strRef>
          </c:tx>
          <c:invertIfNegative val="0"/>
          <c:cat>
            <c:strRef>
              <c:f>Лист1!$A$2</c:f>
              <c:strCache>
                <c:ptCount val="1"/>
                <c:pt idx="0">
                  <c:v>Охрана окружающей среды</c:v>
                </c:pt>
              </c:strCache>
            </c:strRef>
          </c:cat>
          <c:val>
            <c:numRef>
              <c:f>Лист1!$C$2</c:f>
              <c:numCache>
                <c:formatCode>General</c:formatCode>
                <c:ptCount val="1"/>
                <c:pt idx="0">
                  <c:v>5347.9</c:v>
                </c:pt>
              </c:numCache>
            </c:numRef>
          </c:val>
        </c:ser>
        <c:ser>
          <c:idx val="2"/>
          <c:order val="2"/>
          <c:tx>
            <c:strRef>
              <c:f>Лист1!$D$1</c:f>
              <c:strCache>
                <c:ptCount val="1"/>
                <c:pt idx="0">
                  <c:v>2016 год (проект)</c:v>
                </c:pt>
              </c:strCache>
            </c:strRef>
          </c:tx>
          <c:invertIfNegative val="0"/>
          <c:cat>
            <c:strRef>
              <c:f>Лист1!$A$2</c:f>
              <c:strCache>
                <c:ptCount val="1"/>
                <c:pt idx="0">
                  <c:v>Охрана окружающей среды</c:v>
                </c:pt>
              </c:strCache>
            </c:strRef>
          </c:cat>
          <c:val>
            <c:numRef>
              <c:f>Лист1!$D$2</c:f>
              <c:numCache>
                <c:formatCode>General</c:formatCode>
                <c:ptCount val="1"/>
                <c:pt idx="0">
                  <c:v>500</c:v>
                </c:pt>
              </c:numCache>
            </c:numRef>
          </c:val>
        </c:ser>
        <c:dLbls>
          <c:showLegendKey val="0"/>
          <c:showVal val="0"/>
          <c:showCatName val="0"/>
          <c:showSerName val="0"/>
          <c:showPercent val="0"/>
          <c:showBubbleSize val="0"/>
        </c:dLbls>
        <c:gapWidth val="150"/>
        <c:axId val="30730112"/>
        <c:axId val="30731648"/>
      </c:barChart>
      <c:catAx>
        <c:axId val="30730112"/>
        <c:scaling>
          <c:orientation val="minMax"/>
        </c:scaling>
        <c:delete val="0"/>
        <c:axPos val="b"/>
        <c:majorTickMark val="out"/>
        <c:minorTickMark val="none"/>
        <c:tickLblPos val="nextTo"/>
        <c:txPr>
          <a:bodyPr/>
          <a:lstStyle/>
          <a:p>
            <a:pPr>
              <a:defRPr sz="1000" baseline="0"/>
            </a:pPr>
            <a:endParaRPr lang="ru-RU"/>
          </a:p>
        </c:txPr>
        <c:crossAx val="30731648"/>
        <c:crosses val="autoZero"/>
        <c:auto val="1"/>
        <c:lblAlgn val="ctr"/>
        <c:lblOffset val="100"/>
        <c:noMultiLvlLbl val="0"/>
      </c:catAx>
      <c:valAx>
        <c:axId val="30731648"/>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0730112"/>
        <c:crosses val="autoZero"/>
        <c:crossBetween val="between"/>
      </c:valAx>
    </c:plotArea>
    <c:legend>
      <c:legendPos val="r"/>
      <c:layout>
        <c:manualLayout>
          <c:xMode val="edge"/>
          <c:yMode val="edge"/>
          <c:x val="0.6326277176743702"/>
          <c:y val="5.2961806013451129E-2"/>
          <c:w val="0.33902364618521108"/>
          <c:h val="0.81557018989845709"/>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Образование</c:v>
                </c:pt>
              </c:strCache>
            </c:strRef>
          </c:cat>
          <c:val>
            <c:numRef>
              <c:f>Лист1!$B$2</c:f>
              <c:numCache>
                <c:formatCode>General</c:formatCode>
                <c:ptCount val="1"/>
                <c:pt idx="0">
                  <c:v>2011054.2</c:v>
                </c:pt>
              </c:numCache>
            </c:numRef>
          </c:val>
        </c:ser>
        <c:ser>
          <c:idx val="1"/>
          <c:order val="1"/>
          <c:tx>
            <c:strRef>
              <c:f>Лист1!$C$1</c:f>
              <c:strCache>
                <c:ptCount val="1"/>
                <c:pt idx="0">
                  <c:v>2015 год (ожидаемое)</c:v>
                </c:pt>
              </c:strCache>
            </c:strRef>
          </c:tx>
          <c:invertIfNegative val="0"/>
          <c:cat>
            <c:strRef>
              <c:f>Лист1!$A$2</c:f>
              <c:strCache>
                <c:ptCount val="1"/>
                <c:pt idx="0">
                  <c:v>Образование</c:v>
                </c:pt>
              </c:strCache>
            </c:strRef>
          </c:cat>
          <c:val>
            <c:numRef>
              <c:f>Лист1!$C$2</c:f>
              <c:numCache>
                <c:formatCode>General</c:formatCode>
                <c:ptCount val="1"/>
                <c:pt idx="0">
                  <c:v>1668263.9</c:v>
                </c:pt>
              </c:numCache>
            </c:numRef>
          </c:val>
        </c:ser>
        <c:ser>
          <c:idx val="2"/>
          <c:order val="2"/>
          <c:tx>
            <c:strRef>
              <c:f>Лист1!$D$1</c:f>
              <c:strCache>
                <c:ptCount val="1"/>
                <c:pt idx="0">
                  <c:v>2016 год (проект)</c:v>
                </c:pt>
              </c:strCache>
            </c:strRef>
          </c:tx>
          <c:invertIfNegative val="0"/>
          <c:cat>
            <c:strRef>
              <c:f>Лист1!$A$2</c:f>
              <c:strCache>
                <c:ptCount val="1"/>
                <c:pt idx="0">
                  <c:v>Образование</c:v>
                </c:pt>
              </c:strCache>
            </c:strRef>
          </c:cat>
          <c:val>
            <c:numRef>
              <c:f>Лист1!$D$2</c:f>
              <c:numCache>
                <c:formatCode>General</c:formatCode>
                <c:ptCount val="1"/>
                <c:pt idx="0">
                  <c:v>1603916.8</c:v>
                </c:pt>
              </c:numCache>
            </c:numRef>
          </c:val>
        </c:ser>
        <c:dLbls>
          <c:showLegendKey val="0"/>
          <c:showVal val="0"/>
          <c:showCatName val="0"/>
          <c:showSerName val="0"/>
          <c:showPercent val="0"/>
          <c:showBubbleSize val="0"/>
        </c:dLbls>
        <c:gapWidth val="150"/>
        <c:axId val="32018432"/>
        <c:axId val="32019968"/>
      </c:barChart>
      <c:catAx>
        <c:axId val="32018432"/>
        <c:scaling>
          <c:orientation val="minMax"/>
        </c:scaling>
        <c:delete val="0"/>
        <c:axPos val="b"/>
        <c:majorTickMark val="out"/>
        <c:minorTickMark val="none"/>
        <c:tickLblPos val="nextTo"/>
        <c:txPr>
          <a:bodyPr/>
          <a:lstStyle/>
          <a:p>
            <a:pPr>
              <a:defRPr sz="1000" baseline="0"/>
            </a:pPr>
            <a:endParaRPr lang="ru-RU"/>
          </a:p>
        </c:txPr>
        <c:crossAx val="32019968"/>
        <c:crosses val="autoZero"/>
        <c:auto val="1"/>
        <c:lblAlgn val="ctr"/>
        <c:lblOffset val="100"/>
        <c:noMultiLvlLbl val="0"/>
      </c:catAx>
      <c:valAx>
        <c:axId val="32019968"/>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2018432"/>
        <c:crosses val="autoZero"/>
        <c:crossBetween val="between"/>
      </c:valAx>
    </c:plotArea>
    <c:legend>
      <c:legendPos val="r"/>
      <c:layout>
        <c:manualLayout>
          <c:xMode val="edge"/>
          <c:yMode val="edge"/>
          <c:x val="0.618085327120516"/>
          <c:y val="0.13288961168835065"/>
          <c:w val="0.37583800212674778"/>
          <c:h val="0.8056604198125944"/>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Культура, кинематография</c:v>
                </c:pt>
              </c:strCache>
            </c:strRef>
          </c:cat>
          <c:val>
            <c:numRef>
              <c:f>Лист1!$B$2</c:f>
              <c:numCache>
                <c:formatCode>General</c:formatCode>
                <c:ptCount val="1"/>
                <c:pt idx="0">
                  <c:v>227163.5</c:v>
                </c:pt>
              </c:numCache>
            </c:numRef>
          </c:val>
        </c:ser>
        <c:ser>
          <c:idx val="1"/>
          <c:order val="1"/>
          <c:tx>
            <c:strRef>
              <c:f>Лист1!$C$1</c:f>
              <c:strCache>
                <c:ptCount val="1"/>
                <c:pt idx="0">
                  <c:v>2015 год (ожидаемое)</c:v>
                </c:pt>
              </c:strCache>
            </c:strRef>
          </c:tx>
          <c:invertIfNegative val="0"/>
          <c:cat>
            <c:strRef>
              <c:f>Лист1!$A$2</c:f>
              <c:strCache>
                <c:ptCount val="1"/>
                <c:pt idx="0">
                  <c:v>Культура, кинематография</c:v>
                </c:pt>
              </c:strCache>
            </c:strRef>
          </c:cat>
          <c:val>
            <c:numRef>
              <c:f>Лист1!$C$2</c:f>
              <c:numCache>
                <c:formatCode>General</c:formatCode>
                <c:ptCount val="1"/>
                <c:pt idx="0">
                  <c:v>187902.3</c:v>
                </c:pt>
              </c:numCache>
            </c:numRef>
          </c:val>
        </c:ser>
        <c:ser>
          <c:idx val="2"/>
          <c:order val="2"/>
          <c:tx>
            <c:strRef>
              <c:f>Лист1!$D$1</c:f>
              <c:strCache>
                <c:ptCount val="1"/>
                <c:pt idx="0">
                  <c:v>2016 год (проект)</c:v>
                </c:pt>
              </c:strCache>
            </c:strRef>
          </c:tx>
          <c:invertIfNegative val="0"/>
          <c:cat>
            <c:strRef>
              <c:f>Лист1!$A$2</c:f>
              <c:strCache>
                <c:ptCount val="1"/>
                <c:pt idx="0">
                  <c:v>Культура, кинематография</c:v>
                </c:pt>
              </c:strCache>
            </c:strRef>
          </c:cat>
          <c:val>
            <c:numRef>
              <c:f>Лист1!$D$2</c:f>
              <c:numCache>
                <c:formatCode>General</c:formatCode>
                <c:ptCount val="1"/>
                <c:pt idx="0">
                  <c:v>192136.1</c:v>
                </c:pt>
              </c:numCache>
            </c:numRef>
          </c:val>
        </c:ser>
        <c:dLbls>
          <c:showLegendKey val="0"/>
          <c:showVal val="0"/>
          <c:showCatName val="0"/>
          <c:showSerName val="0"/>
          <c:showPercent val="0"/>
          <c:showBubbleSize val="0"/>
        </c:dLbls>
        <c:gapWidth val="150"/>
        <c:axId val="32397952"/>
        <c:axId val="32407936"/>
      </c:barChart>
      <c:catAx>
        <c:axId val="32397952"/>
        <c:scaling>
          <c:orientation val="minMax"/>
        </c:scaling>
        <c:delete val="0"/>
        <c:axPos val="b"/>
        <c:majorTickMark val="out"/>
        <c:minorTickMark val="none"/>
        <c:tickLblPos val="nextTo"/>
        <c:txPr>
          <a:bodyPr/>
          <a:lstStyle/>
          <a:p>
            <a:pPr>
              <a:defRPr sz="1000" baseline="0"/>
            </a:pPr>
            <a:endParaRPr lang="ru-RU"/>
          </a:p>
        </c:txPr>
        <c:crossAx val="32407936"/>
        <c:crosses val="autoZero"/>
        <c:auto val="1"/>
        <c:lblAlgn val="ctr"/>
        <c:lblOffset val="100"/>
        <c:noMultiLvlLbl val="0"/>
      </c:catAx>
      <c:valAx>
        <c:axId val="3240793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2397952"/>
        <c:crosses val="autoZero"/>
        <c:crossBetween val="between"/>
      </c:valAx>
    </c:plotArea>
    <c:legend>
      <c:legendPos val="r"/>
      <c:layout>
        <c:manualLayout>
          <c:xMode val="edge"/>
          <c:yMode val="edge"/>
          <c:x val="0.60655718388192559"/>
          <c:y val="2.9701689683278319E-2"/>
          <c:w val="0.39344281611807441"/>
          <c:h val="0.85623478816936083"/>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Социальная политика</c:v>
                </c:pt>
              </c:strCache>
            </c:strRef>
          </c:cat>
          <c:val>
            <c:numRef>
              <c:f>Лист1!$B$2</c:f>
              <c:numCache>
                <c:formatCode>General</c:formatCode>
                <c:ptCount val="1"/>
                <c:pt idx="0">
                  <c:v>75009.600000000006</c:v>
                </c:pt>
              </c:numCache>
            </c:numRef>
          </c:val>
        </c:ser>
        <c:ser>
          <c:idx val="1"/>
          <c:order val="1"/>
          <c:tx>
            <c:strRef>
              <c:f>Лист1!$C$1</c:f>
              <c:strCache>
                <c:ptCount val="1"/>
                <c:pt idx="0">
                  <c:v>2015 год (ожидаемое)</c:v>
                </c:pt>
              </c:strCache>
            </c:strRef>
          </c:tx>
          <c:invertIfNegative val="0"/>
          <c:cat>
            <c:strRef>
              <c:f>Лист1!$A$2</c:f>
              <c:strCache>
                <c:ptCount val="1"/>
                <c:pt idx="0">
                  <c:v>Социальная политика</c:v>
                </c:pt>
              </c:strCache>
            </c:strRef>
          </c:cat>
          <c:val>
            <c:numRef>
              <c:f>Лист1!$C$2</c:f>
              <c:numCache>
                <c:formatCode>General</c:formatCode>
                <c:ptCount val="1"/>
                <c:pt idx="0">
                  <c:v>69327</c:v>
                </c:pt>
              </c:numCache>
            </c:numRef>
          </c:val>
        </c:ser>
        <c:ser>
          <c:idx val="2"/>
          <c:order val="2"/>
          <c:tx>
            <c:strRef>
              <c:f>Лист1!$D$1</c:f>
              <c:strCache>
                <c:ptCount val="1"/>
                <c:pt idx="0">
                  <c:v>2016 год (проект)</c:v>
                </c:pt>
              </c:strCache>
            </c:strRef>
          </c:tx>
          <c:invertIfNegative val="0"/>
          <c:cat>
            <c:strRef>
              <c:f>Лист1!$A$2</c:f>
              <c:strCache>
                <c:ptCount val="1"/>
                <c:pt idx="0">
                  <c:v>Социальная политика</c:v>
                </c:pt>
              </c:strCache>
            </c:strRef>
          </c:cat>
          <c:val>
            <c:numRef>
              <c:f>Лист1!$D$2</c:f>
              <c:numCache>
                <c:formatCode>General</c:formatCode>
                <c:ptCount val="1"/>
                <c:pt idx="0">
                  <c:v>83827.3</c:v>
                </c:pt>
              </c:numCache>
            </c:numRef>
          </c:val>
        </c:ser>
        <c:dLbls>
          <c:showLegendKey val="0"/>
          <c:showVal val="0"/>
          <c:showCatName val="0"/>
          <c:showSerName val="0"/>
          <c:showPercent val="0"/>
          <c:showBubbleSize val="0"/>
        </c:dLbls>
        <c:gapWidth val="150"/>
        <c:axId val="33721344"/>
        <c:axId val="33723136"/>
      </c:barChart>
      <c:catAx>
        <c:axId val="33721344"/>
        <c:scaling>
          <c:orientation val="minMax"/>
        </c:scaling>
        <c:delete val="0"/>
        <c:axPos val="b"/>
        <c:majorTickMark val="out"/>
        <c:minorTickMark val="none"/>
        <c:tickLblPos val="nextTo"/>
        <c:txPr>
          <a:bodyPr/>
          <a:lstStyle/>
          <a:p>
            <a:pPr>
              <a:defRPr sz="1000" baseline="0"/>
            </a:pPr>
            <a:endParaRPr lang="ru-RU"/>
          </a:p>
        </c:txPr>
        <c:crossAx val="33723136"/>
        <c:crosses val="autoZero"/>
        <c:auto val="1"/>
        <c:lblAlgn val="ctr"/>
        <c:lblOffset val="100"/>
        <c:noMultiLvlLbl val="0"/>
      </c:catAx>
      <c:valAx>
        <c:axId val="3372313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3721344"/>
        <c:crosses val="autoZero"/>
        <c:crossBetween val="between"/>
      </c:valAx>
    </c:plotArea>
    <c:legend>
      <c:legendPos val="r"/>
      <c:layout>
        <c:manualLayout>
          <c:xMode val="edge"/>
          <c:yMode val="edge"/>
          <c:x val="0.64870570990639742"/>
          <c:y val="0.17841109010344047"/>
          <c:w val="0.32294565395318381"/>
          <c:h val="0.7358873469745304"/>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Физическая культура и спорт</c:v>
                </c:pt>
              </c:strCache>
            </c:strRef>
          </c:cat>
          <c:val>
            <c:numRef>
              <c:f>Лист1!$B$2</c:f>
              <c:numCache>
                <c:formatCode>General</c:formatCode>
                <c:ptCount val="1"/>
                <c:pt idx="0">
                  <c:v>3978.7</c:v>
                </c:pt>
              </c:numCache>
            </c:numRef>
          </c:val>
        </c:ser>
        <c:ser>
          <c:idx val="1"/>
          <c:order val="1"/>
          <c:tx>
            <c:strRef>
              <c:f>Лист1!$C$1</c:f>
              <c:strCache>
                <c:ptCount val="1"/>
                <c:pt idx="0">
                  <c:v>2015 год (ожидаемое)</c:v>
                </c:pt>
              </c:strCache>
            </c:strRef>
          </c:tx>
          <c:invertIfNegative val="0"/>
          <c:cat>
            <c:strRef>
              <c:f>Лист1!$A$2</c:f>
              <c:strCache>
                <c:ptCount val="1"/>
                <c:pt idx="0">
                  <c:v>Физическая культура и спорт</c:v>
                </c:pt>
              </c:strCache>
            </c:strRef>
          </c:cat>
          <c:val>
            <c:numRef>
              <c:f>Лист1!$C$2</c:f>
              <c:numCache>
                <c:formatCode>General</c:formatCode>
                <c:ptCount val="1"/>
                <c:pt idx="0">
                  <c:v>13580.9</c:v>
                </c:pt>
              </c:numCache>
            </c:numRef>
          </c:val>
        </c:ser>
        <c:ser>
          <c:idx val="2"/>
          <c:order val="2"/>
          <c:tx>
            <c:strRef>
              <c:f>Лист1!$D$1</c:f>
              <c:strCache>
                <c:ptCount val="1"/>
                <c:pt idx="0">
                  <c:v>2016 год (проект)</c:v>
                </c:pt>
              </c:strCache>
            </c:strRef>
          </c:tx>
          <c:invertIfNegative val="0"/>
          <c:cat>
            <c:strRef>
              <c:f>Лист1!$A$2</c:f>
              <c:strCache>
                <c:ptCount val="1"/>
                <c:pt idx="0">
                  <c:v>Физическая культура и спорт</c:v>
                </c:pt>
              </c:strCache>
            </c:strRef>
          </c:cat>
          <c:val>
            <c:numRef>
              <c:f>Лист1!$D$2</c:f>
              <c:numCache>
                <c:formatCode>General</c:formatCode>
                <c:ptCount val="1"/>
                <c:pt idx="0">
                  <c:v>1864.4</c:v>
                </c:pt>
              </c:numCache>
            </c:numRef>
          </c:val>
        </c:ser>
        <c:dLbls>
          <c:showLegendKey val="0"/>
          <c:showVal val="0"/>
          <c:showCatName val="0"/>
          <c:showSerName val="0"/>
          <c:showPercent val="0"/>
          <c:showBubbleSize val="0"/>
        </c:dLbls>
        <c:gapWidth val="150"/>
        <c:axId val="34096256"/>
        <c:axId val="34097792"/>
      </c:barChart>
      <c:catAx>
        <c:axId val="34096256"/>
        <c:scaling>
          <c:orientation val="minMax"/>
        </c:scaling>
        <c:delete val="0"/>
        <c:axPos val="b"/>
        <c:majorTickMark val="out"/>
        <c:minorTickMark val="none"/>
        <c:tickLblPos val="nextTo"/>
        <c:txPr>
          <a:bodyPr/>
          <a:lstStyle/>
          <a:p>
            <a:pPr>
              <a:defRPr sz="1000" baseline="0"/>
            </a:pPr>
            <a:endParaRPr lang="ru-RU"/>
          </a:p>
        </c:txPr>
        <c:crossAx val="34097792"/>
        <c:crosses val="autoZero"/>
        <c:auto val="1"/>
        <c:lblAlgn val="ctr"/>
        <c:lblOffset val="100"/>
        <c:noMultiLvlLbl val="0"/>
      </c:catAx>
      <c:valAx>
        <c:axId val="34097792"/>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4096256"/>
        <c:crosses val="autoZero"/>
        <c:crossBetween val="between"/>
      </c:valAx>
    </c:plotArea>
    <c:legend>
      <c:legendPos val="r"/>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Средства массовой информации</c:v>
                </c:pt>
              </c:strCache>
            </c:strRef>
          </c:cat>
          <c:val>
            <c:numRef>
              <c:f>Лист1!$B$2</c:f>
              <c:numCache>
                <c:formatCode>General</c:formatCode>
                <c:ptCount val="1"/>
                <c:pt idx="0">
                  <c:v>14852.7</c:v>
                </c:pt>
              </c:numCache>
            </c:numRef>
          </c:val>
        </c:ser>
        <c:ser>
          <c:idx val="1"/>
          <c:order val="1"/>
          <c:tx>
            <c:strRef>
              <c:f>Лист1!$C$1</c:f>
              <c:strCache>
                <c:ptCount val="1"/>
                <c:pt idx="0">
                  <c:v>2015 год (ожидаемое)</c:v>
                </c:pt>
              </c:strCache>
            </c:strRef>
          </c:tx>
          <c:invertIfNegative val="0"/>
          <c:cat>
            <c:strRef>
              <c:f>Лист1!$A$2</c:f>
              <c:strCache>
                <c:ptCount val="1"/>
                <c:pt idx="0">
                  <c:v>Средства массовой информации</c:v>
                </c:pt>
              </c:strCache>
            </c:strRef>
          </c:cat>
          <c:val>
            <c:numRef>
              <c:f>Лист1!$C$2</c:f>
              <c:numCache>
                <c:formatCode>General</c:formatCode>
                <c:ptCount val="1"/>
                <c:pt idx="0">
                  <c:v>14575.9</c:v>
                </c:pt>
              </c:numCache>
            </c:numRef>
          </c:val>
        </c:ser>
        <c:ser>
          <c:idx val="2"/>
          <c:order val="2"/>
          <c:tx>
            <c:strRef>
              <c:f>Лист1!$D$1</c:f>
              <c:strCache>
                <c:ptCount val="1"/>
                <c:pt idx="0">
                  <c:v>2016 год (проект)</c:v>
                </c:pt>
              </c:strCache>
            </c:strRef>
          </c:tx>
          <c:invertIfNegative val="0"/>
          <c:cat>
            <c:strRef>
              <c:f>Лист1!$A$2</c:f>
              <c:strCache>
                <c:ptCount val="1"/>
                <c:pt idx="0">
                  <c:v>Средства массовой информации</c:v>
                </c:pt>
              </c:strCache>
            </c:strRef>
          </c:cat>
          <c:val>
            <c:numRef>
              <c:f>Лист1!$D$2</c:f>
              <c:numCache>
                <c:formatCode>General</c:formatCode>
                <c:ptCount val="1"/>
                <c:pt idx="0">
                  <c:v>15038.3</c:v>
                </c:pt>
              </c:numCache>
            </c:numRef>
          </c:val>
        </c:ser>
        <c:dLbls>
          <c:showLegendKey val="0"/>
          <c:showVal val="0"/>
          <c:showCatName val="0"/>
          <c:showSerName val="0"/>
          <c:showPercent val="0"/>
          <c:showBubbleSize val="0"/>
        </c:dLbls>
        <c:gapWidth val="150"/>
        <c:axId val="33827072"/>
        <c:axId val="33828864"/>
      </c:barChart>
      <c:catAx>
        <c:axId val="33827072"/>
        <c:scaling>
          <c:orientation val="minMax"/>
        </c:scaling>
        <c:delete val="0"/>
        <c:axPos val="b"/>
        <c:majorTickMark val="out"/>
        <c:minorTickMark val="none"/>
        <c:tickLblPos val="nextTo"/>
        <c:txPr>
          <a:bodyPr/>
          <a:lstStyle/>
          <a:p>
            <a:pPr>
              <a:defRPr sz="1000" baseline="0"/>
            </a:pPr>
            <a:endParaRPr lang="ru-RU"/>
          </a:p>
        </c:txPr>
        <c:crossAx val="33828864"/>
        <c:crosses val="autoZero"/>
        <c:auto val="1"/>
        <c:lblAlgn val="ctr"/>
        <c:lblOffset val="100"/>
        <c:noMultiLvlLbl val="0"/>
      </c:catAx>
      <c:valAx>
        <c:axId val="3382886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33827072"/>
        <c:crosses val="autoZero"/>
        <c:crossBetween val="between"/>
      </c:valAx>
    </c:plotArea>
    <c:legend>
      <c:legendPos val="r"/>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6903199217376619"/>
          <c:y val="6.558067843877409E-2"/>
          <c:w val="0.3243794052218088"/>
          <c:h val="0.7214683910264581"/>
        </c:manualLayout>
      </c:layout>
      <c:bar3DChart>
        <c:barDir val="col"/>
        <c:grouping val="clustered"/>
        <c:varyColors val="0"/>
        <c:ser>
          <c:idx val="0"/>
          <c:order val="0"/>
          <c:tx>
            <c:strRef>
              <c:f>Лист1!$B$1</c:f>
              <c:strCache>
                <c:ptCount val="1"/>
                <c:pt idx="0">
                  <c:v>2014 год (отчет)</c:v>
                </c:pt>
              </c:strCache>
            </c:strRef>
          </c:tx>
          <c:invertIfNegative val="0"/>
          <c:cat>
            <c:strRef>
              <c:f>Лист1!$A$2</c:f>
              <c:strCache>
                <c:ptCount val="1"/>
                <c:pt idx="0">
                  <c:v>Обслуживание муниципального долга</c:v>
                </c:pt>
              </c:strCache>
            </c:strRef>
          </c:cat>
          <c:val>
            <c:numRef>
              <c:f>Лист1!$B$2</c:f>
              <c:numCache>
                <c:formatCode>General</c:formatCode>
                <c:ptCount val="1"/>
                <c:pt idx="0">
                  <c:v>0</c:v>
                </c:pt>
              </c:numCache>
            </c:numRef>
          </c:val>
        </c:ser>
        <c:ser>
          <c:idx val="1"/>
          <c:order val="1"/>
          <c:tx>
            <c:strRef>
              <c:f>Лист1!$C$1</c:f>
              <c:strCache>
                <c:ptCount val="1"/>
                <c:pt idx="0">
                  <c:v>2015 год (ожидаемое)</c:v>
                </c:pt>
              </c:strCache>
            </c:strRef>
          </c:tx>
          <c:invertIfNegative val="0"/>
          <c:cat>
            <c:strRef>
              <c:f>Лист1!$A$2</c:f>
              <c:strCache>
                <c:ptCount val="1"/>
                <c:pt idx="0">
                  <c:v>Обслуживание муниципального долга</c:v>
                </c:pt>
              </c:strCache>
            </c:strRef>
          </c:cat>
          <c:val>
            <c:numRef>
              <c:f>Лист1!$C$2</c:f>
              <c:numCache>
                <c:formatCode>General</c:formatCode>
                <c:ptCount val="1"/>
                <c:pt idx="0">
                  <c:v>4700</c:v>
                </c:pt>
              </c:numCache>
            </c:numRef>
          </c:val>
        </c:ser>
        <c:ser>
          <c:idx val="2"/>
          <c:order val="2"/>
          <c:tx>
            <c:strRef>
              <c:f>Лист1!$D$1</c:f>
              <c:strCache>
                <c:ptCount val="1"/>
                <c:pt idx="0">
                  <c:v>2016 год (проект)</c:v>
                </c:pt>
              </c:strCache>
            </c:strRef>
          </c:tx>
          <c:invertIfNegative val="0"/>
          <c:cat>
            <c:strRef>
              <c:f>Лист1!$A$2</c:f>
              <c:strCache>
                <c:ptCount val="1"/>
                <c:pt idx="0">
                  <c:v>Обслуживание муниципального долга</c:v>
                </c:pt>
              </c:strCache>
            </c:strRef>
          </c:cat>
          <c:val>
            <c:numRef>
              <c:f>Лист1!$D$2</c:f>
              <c:numCache>
                <c:formatCode>General</c:formatCode>
                <c:ptCount val="1"/>
                <c:pt idx="0">
                  <c:v>0</c:v>
                </c:pt>
              </c:numCache>
            </c:numRef>
          </c:val>
        </c:ser>
        <c:dLbls>
          <c:showLegendKey val="0"/>
          <c:showVal val="0"/>
          <c:showCatName val="0"/>
          <c:showSerName val="0"/>
          <c:showPercent val="0"/>
          <c:showBubbleSize val="0"/>
        </c:dLbls>
        <c:gapWidth val="150"/>
        <c:shape val="pyramid"/>
        <c:axId val="75583488"/>
        <c:axId val="75585024"/>
        <c:axId val="0"/>
      </c:bar3DChart>
      <c:catAx>
        <c:axId val="75583488"/>
        <c:scaling>
          <c:orientation val="minMax"/>
        </c:scaling>
        <c:delete val="0"/>
        <c:axPos val="b"/>
        <c:majorTickMark val="out"/>
        <c:minorTickMark val="none"/>
        <c:tickLblPos val="nextTo"/>
        <c:txPr>
          <a:bodyPr/>
          <a:lstStyle/>
          <a:p>
            <a:pPr>
              <a:defRPr sz="1000" baseline="0"/>
            </a:pPr>
            <a:endParaRPr lang="ru-RU"/>
          </a:p>
        </c:txPr>
        <c:crossAx val="75585024"/>
        <c:crosses val="autoZero"/>
        <c:auto val="1"/>
        <c:lblAlgn val="ctr"/>
        <c:lblOffset val="100"/>
        <c:noMultiLvlLbl val="0"/>
      </c:catAx>
      <c:valAx>
        <c:axId val="7558502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75583488"/>
        <c:crosses val="autoZero"/>
        <c:crossBetween val="between"/>
      </c:valAx>
    </c:plotArea>
    <c:legend>
      <c:legendPos val="r"/>
      <c:layout>
        <c:manualLayout>
          <c:xMode val="edge"/>
          <c:yMode val="edge"/>
          <c:x val="0.65692271191884433"/>
          <c:y val="6.2524181126676251E-2"/>
          <c:w val="0.31539174498490191"/>
          <c:h val="0.7590647287698834"/>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2009928584323964"/>
          <c:y val="5.2034857114250446E-2"/>
          <c:w val="0.54963275483661644"/>
          <c:h val="0.53267235010434577"/>
        </c:manualLayout>
      </c:layout>
      <c:bar3DChart>
        <c:barDir val="col"/>
        <c:grouping val="standard"/>
        <c:varyColors val="0"/>
        <c:ser>
          <c:idx val="0"/>
          <c:order val="0"/>
          <c:tx>
            <c:strRef>
              <c:f>Лист1!$B$1</c:f>
              <c:strCache>
                <c:ptCount val="1"/>
                <c:pt idx="0">
                  <c:v>на 01.01.2015 (факт)</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Лист1!$B$2</c:f>
              <c:numCache>
                <c:formatCode>General</c:formatCode>
                <c:ptCount val="1"/>
                <c:pt idx="0">
                  <c:v>0</c:v>
                </c:pt>
              </c:numCache>
            </c:numRef>
          </c:val>
        </c:ser>
        <c:ser>
          <c:idx val="1"/>
          <c:order val="1"/>
          <c:tx>
            <c:strRef>
              <c:f>Лист1!$C$1</c:f>
              <c:strCache>
                <c:ptCount val="1"/>
                <c:pt idx="0">
                  <c:v>на 01.01.2016 (ожидаемое)</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Лист1!$C$2</c:f>
              <c:numCache>
                <c:formatCode>General</c:formatCode>
                <c:ptCount val="1"/>
                <c:pt idx="0">
                  <c:v>0</c:v>
                </c:pt>
              </c:numCache>
            </c:numRef>
          </c:val>
        </c:ser>
        <c:ser>
          <c:idx val="2"/>
          <c:order val="2"/>
          <c:tx>
            <c:strRef>
              <c:f>Лист1!$D$1</c:f>
              <c:strCache>
                <c:ptCount val="1"/>
                <c:pt idx="0">
                  <c:v>на 01.01.2017 (проект)</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Верхний предел муниципального внутреннего долга</c:v>
                </c:pt>
              </c:strCache>
            </c:strRef>
          </c:cat>
          <c:val>
            <c:numRef>
              <c:f>Лист1!$D$2</c:f>
              <c:numCache>
                <c:formatCode>General</c:formatCode>
                <c:ptCount val="1"/>
                <c:pt idx="0">
                  <c:v>35000</c:v>
                </c:pt>
              </c:numCache>
            </c:numRef>
          </c:val>
        </c:ser>
        <c:dLbls>
          <c:showLegendKey val="0"/>
          <c:showVal val="0"/>
          <c:showCatName val="0"/>
          <c:showSerName val="0"/>
          <c:showPercent val="0"/>
          <c:showBubbleSize val="0"/>
        </c:dLbls>
        <c:gapWidth val="150"/>
        <c:shape val="pyramid"/>
        <c:axId val="82267520"/>
        <c:axId val="82281600"/>
        <c:axId val="82249920"/>
      </c:bar3DChart>
      <c:catAx>
        <c:axId val="82267520"/>
        <c:scaling>
          <c:orientation val="minMax"/>
        </c:scaling>
        <c:delete val="0"/>
        <c:axPos val="b"/>
        <c:majorTickMark val="out"/>
        <c:minorTickMark val="none"/>
        <c:tickLblPos val="nextTo"/>
        <c:txPr>
          <a:bodyPr/>
          <a:lstStyle/>
          <a:p>
            <a:pPr>
              <a:defRPr sz="1000" baseline="0"/>
            </a:pPr>
            <a:endParaRPr lang="ru-RU"/>
          </a:p>
        </c:txPr>
        <c:crossAx val="82281600"/>
        <c:crosses val="autoZero"/>
        <c:auto val="1"/>
        <c:lblAlgn val="ctr"/>
        <c:lblOffset val="100"/>
        <c:noMultiLvlLbl val="0"/>
      </c:catAx>
      <c:valAx>
        <c:axId val="82281600"/>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82267520"/>
        <c:crosses val="autoZero"/>
        <c:crossBetween val="between"/>
      </c:valAx>
      <c:serAx>
        <c:axId val="82249920"/>
        <c:scaling>
          <c:orientation val="minMax"/>
        </c:scaling>
        <c:delete val="1"/>
        <c:axPos val="b"/>
        <c:majorTickMark val="out"/>
        <c:minorTickMark val="none"/>
        <c:tickLblPos val="nextTo"/>
        <c:crossAx val="82281600"/>
        <c:crosses val="autoZero"/>
      </c:ser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2014 год (факт)</c:v>
                </c:pt>
              </c:strCache>
            </c:strRef>
          </c:tx>
          <c:invertIfNegative val="0"/>
          <c:dLbls>
            <c:txPr>
              <a:bodyPr/>
              <a:lstStyle/>
              <a:p>
                <a:pPr>
                  <a:defRPr sz="10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Лист1!$B$2</c:f>
              <c:numCache>
                <c:formatCode>General</c:formatCode>
                <c:ptCount val="1"/>
                <c:pt idx="0">
                  <c:v>0</c:v>
                </c:pt>
              </c:numCache>
            </c:numRef>
          </c:val>
        </c:ser>
        <c:ser>
          <c:idx val="1"/>
          <c:order val="1"/>
          <c:tx>
            <c:strRef>
              <c:f>Лист1!$C$1</c:f>
              <c:strCache>
                <c:ptCount val="1"/>
                <c:pt idx="0">
                  <c:v>2015 год (ожидаемое)</c:v>
                </c:pt>
              </c:strCache>
            </c:strRef>
          </c:tx>
          <c:invertIfNegative val="0"/>
          <c:dLbls>
            <c:txPr>
              <a:bodyPr/>
              <a:lstStyle/>
              <a:p>
                <a:pPr>
                  <a:defRPr sz="8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Лист1!$C$2</c:f>
              <c:numCache>
                <c:formatCode>General</c:formatCode>
                <c:ptCount val="1"/>
                <c:pt idx="0">
                  <c:v>0</c:v>
                </c:pt>
              </c:numCache>
            </c:numRef>
          </c:val>
        </c:ser>
        <c:ser>
          <c:idx val="2"/>
          <c:order val="2"/>
          <c:tx>
            <c:strRef>
              <c:f>Лист1!$D$1</c:f>
              <c:strCache>
                <c:ptCount val="1"/>
                <c:pt idx="0">
                  <c:v>2016 год (проект)</c:v>
                </c:pt>
              </c:strCache>
            </c:strRef>
          </c:tx>
          <c:invertIfNegative val="0"/>
          <c:dLbls>
            <c:txPr>
              <a:bodyPr/>
              <a:lstStyle/>
              <a:p>
                <a:pPr>
                  <a:defRPr sz="1000" baseline="0"/>
                </a:pPr>
                <a:endParaRPr lang="ru-RU"/>
              </a:p>
            </c:txPr>
            <c:showLegendKey val="0"/>
            <c:showVal val="1"/>
            <c:showCatName val="0"/>
            <c:showSerName val="0"/>
            <c:showPercent val="0"/>
            <c:showBubbleSize val="0"/>
            <c:showLeaderLines val="0"/>
          </c:dLbls>
          <c:cat>
            <c:strRef>
              <c:f>Лист1!$A$2</c:f>
              <c:strCache>
                <c:ptCount val="1"/>
                <c:pt idx="0">
                  <c:v>Предельный объем муниципального долга</c:v>
                </c:pt>
              </c:strCache>
            </c:strRef>
          </c:cat>
          <c:val>
            <c:numRef>
              <c:f>Лист1!$D$2</c:f>
              <c:numCache>
                <c:formatCode>General</c:formatCode>
                <c:ptCount val="1"/>
                <c:pt idx="0">
                  <c:v>35000</c:v>
                </c:pt>
              </c:numCache>
            </c:numRef>
          </c:val>
        </c:ser>
        <c:dLbls>
          <c:showLegendKey val="0"/>
          <c:showVal val="0"/>
          <c:showCatName val="0"/>
          <c:showSerName val="0"/>
          <c:showPercent val="0"/>
          <c:showBubbleSize val="0"/>
        </c:dLbls>
        <c:gapWidth val="150"/>
        <c:shape val="pyramid"/>
        <c:axId val="82763136"/>
        <c:axId val="82400384"/>
        <c:axId val="82764224"/>
      </c:bar3DChart>
      <c:catAx>
        <c:axId val="82763136"/>
        <c:scaling>
          <c:orientation val="minMax"/>
        </c:scaling>
        <c:delete val="0"/>
        <c:axPos val="b"/>
        <c:majorTickMark val="out"/>
        <c:minorTickMark val="none"/>
        <c:tickLblPos val="nextTo"/>
        <c:txPr>
          <a:bodyPr/>
          <a:lstStyle/>
          <a:p>
            <a:pPr>
              <a:defRPr sz="1000" baseline="0"/>
            </a:pPr>
            <a:endParaRPr lang="ru-RU"/>
          </a:p>
        </c:txPr>
        <c:crossAx val="82400384"/>
        <c:crosses val="autoZero"/>
        <c:auto val="1"/>
        <c:lblAlgn val="ctr"/>
        <c:lblOffset val="100"/>
        <c:noMultiLvlLbl val="0"/>
      </c:catAx>
      <c:valAx>
        <c:axId val="82400384"/>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82763136"/>
        <c:crosses val="autoZero"/>
        <c:crossBetween val="between"/>
      </c:valAx>
      <c:serAx>
        <c:axId val="82764224"/>
        <c:scaling>
          <c:orientation val="minMax"/>
        </c:scaling>
        <c:delete val="1"/>
        <c:axPos val="b"/>
        <c:majorTickMark val="out"/>
        <c:minorTickMark val="none"/>
        <c:tickLblPos val="nextTo"/>
        <c:crossAx val="82400384"/>
        <c:crosses val="autoZero"/>
      </c:ser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1" u="none">
                <a:solidFill>
                  <a:schemeClr val="tx1"/>
                </a:solidFill>
              </a:defRPr>
            </a:pPr>
            <a:r>
              <a:rPr lang="ru-RU" sz="1200" b="1" i="1" u="none" dirty="0" smtClean="0">
                <a:solidFill>
                  <a:schemeClr val="tx1"/>
                </a:solidFill>
              </a:rPr>
              <a:t>Численность населения в трудоспособном возрасте (</a:t>
            </a:r>
            <a:r>
              <a:rPr lang="ru-RU" sz="1200" b="1" i="1" u="none" dirty="0" err="1" smtClean="0">
                <a:solidFill>
                  <a:schemeClr val="tx1"/>
                </a:solidFill>
              </a:rPr>
              <a:t>тыс.чел</a:t>
            </a:r>
            <a:r>
              <a:rPr lang="ru-RU" sz="1200" b="1" i="1" u="none" dirty="0" smtClean="0">
                <a:solidFill>
                  <a:schemeClr val="tx1"/>
                </a:solidFill>
              </a:rPr>
              <a:t>.)</a:t>
            </a:r>
            <a:endParaRPr lang="ru-RU" sz="1200" b="1" i="1" u="none" dirty="0">
              <a:solidFill>
                <a:schemeClr val="tx1"/>
              </a:solidFill>
            </a:endParaRPr>
          </a:p>
        </c:rich>
      </c:tx>
      <c:layout>
        <c:manualLayout>
          <c:xMode val="edge"/>
          <c:yMode val="edge"/>
          <c:x val="0.42805730003830339"/>
          <c:y val="2.9394882050142578E-2"/>
        </c:manualLayout>
      </c:layout>
      <c:overlay val="0"/>
    </c:title>
    <c:autoTitleDeleted val="0"/>
    <c:view3D>
      <c:rotX val="15"/>
      <c:rotY val="20"/>
      <c:rAngAx val="0"/>
      <c:perspective val="0"/>
    </c:view3D>
    <c:floor>
      <c:thickness val="0"/>
    </c:floor>
    <c:sideWall>
      <c:thickness val="0"/>
    </c:sideWall>
    <c:backWall>
      <c:thickness val="0"/>
    </c:backWall>
    <c:plotArea>
      <c:layout>
        <c:manualLayout>
          <c:layoutTarget val="inner"/>
          <c:xMode val="edge"/>
          <c:yMode val="edge"/>
          <c:x val="5.9910740911828672E-2"/>
          <c:y val="0.14005469980459689"/>
          <c:w val="0.84388908478768054"/>
          <c:h val="0.60890783377010516"/>
        </c:manualLayout>
      </c:layout>
      <c:bar3DChart>
        <c:barDir val="col"/>
        <c:grouping val="stacked"/>
        <c:varyColors val="0"/>
        <c:ser>
          <c:idx val="0"/>
          <c:order val="0"/>
          <c:tx>
            <c:strRef>
              <c:f>Лист1!$B$1</c:f>
              <c:strCache>
                <c:ptCount val="1"/>
                <c:pt idx="0">
                  <c:v>тыс. чел.</c:v>
                </c:pt>
              </c:strCache>
            </c:strRef>
          </c:tx>
          <c:spPr>
            <a:solidFill>
              <a:schemeClr val="accent4"/>
            </a:solidFill>
            <a:ln w="19050" cap="flat" cmpd="sng" algn="ctr">
              <a:solidFill>
                <a:schemeClr val="accent4">
                  <a:shade val="50000"/>
                </a:schemeClr>
              </a:solidFill>
              <a:prstDash val="solid"/>
            </a:ln>
            <a:effectLst/>
          </c:spPr>
          <c:invertIfNegative val="0"/>
          <c:dLbls>
            <c:txPr>
              <a:bodyPr/>
              <a:lstStyle/>
              <a:p>
                <a:pPr>
                  <a:defRPr sz="1000"/>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General</c:formatCode>
                <c:ptCount val="5"/>
                <c:pt idx="0">
                  <c:v>46</c:v>
                </c:pt>
                <c:pt idx="1">
                  <c:v>41.2</c:v>
                </c:pt>
                <c:pt idx="2">
                  <c:v>41.5</c:v>
                </c:pt>
                <c:pt idx="3">
                  <c:v>41.9</c:v>
                </c:pt>
                <c:pt idx="4">
                  <c:v>42.3</c:v>
                </c:pt>
              </c:numCache>
            </c:numRef>
          </c:val>
        </c:ser>
        <c:dLbls>
          <c:showLegendKey val="0"/>
          <c:showVal val="0"/>
          <c:showCatName val="0"/>
          <c:showSerName val="0"/>
          <c:showPercent val="0"/>
          <c:showBubbleSize val="0"/>
        </c:dLbls>
        <c:gapWidth val="110"/>
        <c:shape val="cylinder"/>
        <c:axId val="81994880"/>
        <c:axId val="81996416"/>
        <c:axId val="0"/>
      </c:bar3DChart>
      <c:catAx>
        <c:axId val="81994880"/>
        <c:scaling>
          <c:orientation val="minMax"/>
        </c:scaling>
        <c:delete val="0"/>
        <c:axPos val="b"/>
        <c:majorTickMark val="out"/>
        <c:minorTickMark val="none"/>
        <c:tickLblPos val="nextTo"/>
        <c:txPr>
          <a:bodyPr/>
          <a:lstStyle/>
          <a:p>
            <a:pPr>
              <a:defRPr sz="1000" b="1">
                <a:solidFill>
                  <a:schemeClr val="tx1"/>
                </a:solidFill>
              </a:defRPr>
            </a:pPr>
            <a:endParaRPr lang="ru-RU"/>
          </a:p>
        </c:txPr>
        <c:crossAx val="81996416"/>
        <c:crosses val="autoZero"/>
        <c:auto val="1"/>
        <c:lblAlgn val="ctr"/>
        <c:lblOffset val="100"/>
        <c:noMultiLvlLbl val="0"/>
      </c:catAx>
      <c:valAx>
        <c:axId val="81996416"/>
        <c:scaling>
          <c:orientation val="minMax"/>
        </c:scaling>
        <c:delete val="0"/>
        <c:axPos val="l"/>
        <c:majorGridlines>
          <c:spPr>
            <a:ln>
              <a:solidFill>
                <a:srgbClr val="000000"/>
              </a:solidFill>
            </a:ln>
          </c:spPr>
        </c:majorGridlines>
        <c:numFmt formatCode="General" sourceLinked="1"/>
        <c:majorTickMark val="out"/>
        <c:minorTickMark val="none"/>
        <c:tickLblPos val="nextTo"/>
        <c:spPr>
          <a:ln>
            <a:solidFill>
              <a:srgbClr val="000000"/>
            </a:solidFill>
          </a:ln>
        </c:spPr>
        <c:txPr>
          <a:bodyPr/>
          <a:lstStyle/>
          <a:p>
            <a:pPr>
              <a:defRPr sz="1000" b="1" baseline="0">
                <a:solidFill>
                  <a:schemeClr val="tx1"/>
                </a:solidFill>
              </a:defRPr>
            </a:pPr>
            <a:endParaRPr lang="ru-RU"/>
          </a:p>
        </c:txPr>
        <c:crossAx val="81994880"/>
        <c:crosses val="autoZero"/>
        <c:crossBetween val="between"/>
      </c:valAx>
    </c:plotArea>
    <c:plotVisOnly val="1"/>
    <c:dispBlanksAs val="gap"/>
    <c:showDLblsOverMax val="0"/>
  </c:chart>
  <c:spPr>
    <a:ln>
      <a:noFill/>
    </a:ln>
    <a:scene3d>
      <a:camera prst="orthographicFront"/>
      <a:lightRig rig="threePt" dir="t"/>
    </a:scene3d>
  </c:spPr>
  <c:txPr>
    <a:bodyPr/>
    <a:lstStyle/>
    <a:p>
      <a:pPr>
        <a:defRPr sz="1800"/>
      </a:pPr>
      <a:endParaRPr lang="ru-RU"/>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ru-RU" b="1" i="1" dirty="0" smtClean="0"/>
              <a:t>ДОХОДЫ БЮДЖЕТА </a:t>
            </a:r>
            <a:r>
              <a:rPr lang="ru-RU" b="0" dirty="0" smtClean="0"/>
              <a:t>–  </a:t>
            </a:r>
            <a:r>
              <a:rPr lang="ru-RU" b="1" dirty="0" smtClean="0"/>
              <a:t>2 275 133,8 тыс. руб. </a:t>
            </a:r>
            <a:endParaRPr lang="ru-RU" b="1"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ДОХОДЫ</c:v>
                </c:pt>
              </c:strCache>
            </c:strRef>
          </c:tx>
          <c:explosion val="25"/>
          <c:dLbls>
            <c:numFmt formatCode="0.0%" sourceLinked="0"/>
            <c:showLegendKey val="0"/>
            <c:showVal val="0"/>
            <c:showCatName val="0"/>
            <c:showSerName val="0"/>
            <c:showPercent val="1"/>
            <c:showBubbleSize val="0"/>
            <c:showLeaderLines val="0"/>
          </c:dLbls>
          <c:cat>
            <c:strRef>
              <c:f>Лист1!$A$2:$A$4</c:f>
              <c:strCache>
                <c:ptCount val="3"/>
                <c:pt idx="0">
                  <c:v>Налоговые доходы              (889 015,8 тыс. руб.)</c:v>
                </c:pt>
                <c:pt idx="1">
                  <c:v>Неналоговые доходы                             (154 602,3  тыс. руб.)</c:v>
                </c:pt>
                <c:pt idx="2">
                  <c:v>Безвозмездные поступления                                             (1 231 515,7 тыс. руб.)</c:v>
                </c:pt>
              </c:strCache>
            </c:strRef>
          </c:cat>
          <c:val>
            <c:numRef>
              <c:f>Лист1!$B$2:$B$4</c:f>
              <c:numCache>
                <c:formatCode>_-* #,##0.0_р_._-;\-* #,##0.0_р_._-;_-* "-"??_р_._-;_-@_-</c:formatCode>
                <c:ptCount val="3"/>
                <c:pt idx="0">
                  <c:v>39.1</c:v>
                </c:pt>
                <c:pt idx="1">
                  <c:v>6.8</c:v>
                </c:pt>
                <c:pt idx="2">
                  <c:v>54.1</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6903199217376619"/>
          <c:y val="6.558067843877409E-2"/>
          <c:w val="0.3243794052218088"/>
          <c:h val="0.7214683910264581"/>
        </c:manualLayout>
      </c:layout>
      <c:bar3DChart>
        <c:barDir val="col"/>
        <c:grouping val="clustered"/>
        <c:varyColors val="0"/>
        <c:ser>
          <c:idx val="0"/>
          <c:order val="0"/>
          <c:tx>
            <c:strRef>
              <c:f>Лист1!$B$1</c:f>
              <c:strCache>
                <c:ptCount val="1"/>
                <c:pt idx="0">
                  <c:v>2014 год (факт)</c:v>
                </c:pt>
              </c:strCache>
            </c:strRef>
          </c:tx>
          <c:invertIfNegative val="0"/>
          <c:cat>
            <c:strRef>
              <c:f>Лист1!$A$2</c:f>
              <c:strCache>
                <c:ptCount val="1"/>
                <c:pt idx="0">
                  <c:v>Дорожный фонд (доходы)</c:v>
                </c:pt>
              </c:strCache>
            </c:strRef>
          </c:cat>
          <c:val>
            <c:numRef>
              <c:f>Лист1!$B$2</c:f>
              <c:numCache>
                <c:formatCode>General</c:formatCode>
                <c:ptCount val="1"/>
                <c:pt idx="0">
                  <c:v>9948</c:v>
                </c:pt>
              </c:numCache>
            </c:numRef>
          </c:val>
        </c:ser>
        <c:ser>
          <c:idx val="1"/>
          <c:order val="1"/>
          <c:tx>
            <c:strRef>
              <c:f>Лист1!$C$1</c:f>
              <c:strCache>
                <c:ptCount val="1"/>
                <c:pt idx="0">
                  <c:v>2015 год (ожидаемое)</c:v>
                </c:pt>
              </c:strCache>
            </c:strRef>
          </c:tx>
          <c:invertIfNegative val="0"/>
          <c:cat>
            <c:strRef>
              <c:f>Лист1!$A$2</c:f>
              <c:strCache>
                <c:ptCount val="1"/>
                <c:pt idx="0">
                  <c:v>Дорожный фонд (доходы)</c:v>
                </c:pt>
              </c:strCache>
            </c:strRef>
          </c:cat>
          <c:val>
            <c:numRef>
              <c:f>Лист1!$C$2</c:f>
              <c:numCache>
                <c:formatCode>General</c:formatCode>
                <c:ptCount val="1"/>
                <c:pt idx="0">
                  <c:v>11430.2</c:v>
                </c:pt>
              </c:numCache>
            </c:numRef>
          </c:val>
        </c:ser>
        <c:ser>
          <c:idx val="2"/>
          <c:order val="2"/>
          <c:tx>
            <c:strRef>
              <c:f>Лист1!$D$1</c:f>
              <c:strCache>
                <c:ptCount val="1"/>
                <c:pt idx="0">
                  <c:v>2016 год (проект)</c:v>
                </c:pt>
              </c:strCache>
            </c:strRef>
          </c:tx>
          <c:invertIfNegative val="0"/>
          <c:cat>
            <c:strRef>
              <c:f>Лист1!$A$2</c:f>
              <c:strCache>
                <c:ptCount val="1"/>
                <c:pt idx="0">
                  <c:v>Дорожный фонд (доходы)</c:v>
                </c:pt>
              </c:strCache>
            </c:strRef>
          </c:cat>
          <c:val>
            <c:numRef>
              <c:f>Лист1!$D$2</c:f>
              <c:numCache>
                <c:formatCode>General</c:formatCode>
                <c:ptCount val="1"/>
                <c:pt idx="0">
                  <c:v>11657</c:v>
                </c:pt>
              </c:numCache>
            </c:numRef>
          </c:val>
        </c:ser>
        <c:dLbls>
          <c:showLegendKey val="0"/>
          <c:showVal val="0"/>
          <c:showCatName val="0"/>
          <c:showSerName val="0"/>
          <c:showPercent val="0"/>
          <c:showBubbleSize val="0"/>
        </c:dLbls>
        <c:gapWidth val="150"/>
        <c:shape val="pyramid"/>
        <c:axId val="72991872"/>
        <c:axId val="72994176"/>
        <c:axId val="0"/>
      </c:bar3DChart>
      <c:catAx>
        <c:axId val="72991872"/>
        <c:scaling>
          <c:orientation val="minMax"/>
        </c:scaling>
        <c:delete val="0"/>
        <c:axPos val="b"/>
        <c:majorTickMark val="out"/>
        <c:minorTickMark val="none"/>
        <c:tickLblPos val="nextTo"/>
        <c:txPr>
          <a:bodyPr/>
          <a:lstStyle/>
          <a:p>
            <a:pPr>
              <a:defRPr sz="1000" baseline="0"/>
            </a:pPr>
            <a:endParaRPr lang="ru-RU"/>
          </a:p>
        </c:txPr>
        <c:crossAx val="72994176"/>
        <c:crosses val="autoZero"/>
        <c:auto val="1"/>
        <c:lblAlgn val="ctr"/>
        <c:lblOffset val="100"/>
        <c:noMultiLvlLbl val="0"/>
      </c:catAx>
      <c:valAx>
        <c:axId val="72994176"/>
        <c:scaling>
          <c:orientation val="minMax"/>
        </c:scaling>
        <c:delete val="0"/>
        <c:axPos val="l"/>
        <c:majorGridlines/>
        <c:minorGridlines/>
        <c:numFmt formatCode="General" sourceLinked="1"/>
        <c:majorTickMark val="out"/>
        <c:minorTickMark val="none"/>
        <c:tickLblPos val="nextTo"/>
        <c:txPr>
          <a:bodyPr/>
          <a:lstStyle/>
          <a:p>
            <a:pPr>
              <a:defRPr sz="1000" baseline="0"/>
            </a:pPr>
            <a:endParaRPr lang="ru-RU"/>
          </a:p>
        </c:txPr>
        <c:crossAx val="72991872"/>
        <c:crosses val="autoZero"/>
        <c:crossBetween val="between"/>
      </c:valAx>
    </c:plotArea>
    <c:legend>
      <c:legendPos val="r"/>
      <c:layout>
        <c:manualLayout>
          <c:xMode val="edge"/>
          <c:yMode val="edge"/>
          <c:x val="0.65692271191884433"/>
          <c:y val="6.2524181126676251E-2"/>
          <c:w val="0.31539174498490191"/>
          <c:h val="0.7590647287698834"/>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НАЛОГОВЫЕ ДОХОДЫ</a:t>
            </a:r>
            <a:r>
              <a:rPr lang="en-US" dirty="0" smtClean="0"/>
              <a:t> –</a:t>
            </a:r>
          </a:p>
          <a:p>
            <a:pPr>
              <a:defRPr/>
            </a:pPr>
            <a:r>
              <a:rPr lang="ru-RU" dirty="0" smtClean="0"/>
              <a:t> 889 015,8 тыс. руб.</a:t>
            </a:r>
            <a:endParaRPr lang="ru-RU" dirty="0"/>
          </a:p>
        </c:rich>
      </c:tx>
      <c:layout>
        <c:manualLayout>
          <c:xMode val="edge"/>
          <c:yMode val="edge"/>
          <c:x val="0.63062547143884595"/>
          <c:y val="3.691450303971393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8902051818803762E-2"/>
          <c:y val="8.0730048082512801E-2"/>
          <c:w val="0.64946986884498215"/>
          <c:h val="0.79827241417620265"/>
        </c:manualLayout>
      </c:layout>
      <c:pie3DChart>
        <c:varyColors val="1"/>
        <c:ser>
          <c:idx val="0"/>
          <c:order val="0"/>
          <c:tx>
            <c:strRef>
              <c:f>Лист1!$B$1</c:f>
              <c:strCache>
                <c:ptCount val="1"/>
                <c:pt idx="0">
                  <c:v>Налоговые доходы 889 015,8  тыс. руб.</c:v>
                </c:pt>
              </c:strCache>
            </c:strRef>
          </c:tx>
          <c:explosion val="25"/>
          <c:dLbls>
            <c:numFmt formatCode="0.0%" sourceLinked="0"/>
            <c:showLegendKey val="1"/>
            <c:showVal val="0"/>
            <c:showCatName val="0"/>
            <c:showSerName val="0"/>
            <c:showPercent val="1"/>
            <c:showBubbleSize val="0"/>
            <c:separator>
</c:separator>
            <c:showLeaderLines val="1"/>
          </c:dLbls>
          <c:cat>
            <c:strRef>
              <c:f>Лист1!$A$2:$A$6</c:f>
              <c:strCache>
                <c:ptCount val="5"/>
                <c:pt idx="0">
                  <c:v>Налоги на прибыль, доходы (787 891,1 тыс. руб.)</c:v>
                </c:pt>
                <c:pt idx="1">
                  <c:v>Налоги на товары (работы, услуги) (10 857,0 тыс. руб.)</c:v>
                </c:pt>
                <c:pt idx="2">
                  <c:v>Налоги на совокупный доход    (59 896,5 тыс. руб.)</c:v>
                </c:pt>
                <c:pt idx="3">
                  <c:v>Налоги на имущество    (21 798,6 тыс. руб.)</c:v>
                </c:pt>
                <c:pt idx="4">
                  <c:v>Государственная пошлина     (8 572,7 тыс. руб.)</c:v>
                </c:pt>
              </c:strCache>
            </c:strRef>
          </c:cat>
          <c:val>
            <c:numRef>
              <c:f>Лист1!$B$2:$B$6</c:f>
              <c:numCache>
                <c:formatCode>_-* #,##0.0_р_._-;\-* #,##0.0_р_._-;_-* "-"??_р_._-;_-@_-</c:formatCode>
                <c:ptCount val="5"/>
                <c:pt idx="0">
                  <c:v>787891.05</c:v>
                </c:pt>
                <c:pt idx="1">
                  <c:v>10856.99</c:v>
                </c:pt>
                <c:pt idx="2">
                  <c:v>59896.51</c:v>
                </c:pt>
                <c:pt idx="3">
                  <c:v>21798.6</c:v>
                </c:pt>
                <c:pt idx="4">
                  <c:v>8572.7000000000007</c:v>
                </c:pt>
              </c:numCache>
            </c:numRef>
          </c:val>
        </c:ser>
        <c:dLbls>
          <c:showLegendKey val="0"/>
          <c:showVal val="0"/>
          <c:showCatName val="0"/>
          <c:showSerName val="0"/>
          <c:showPercent val="0"/>
          <c:showBubbleSize val="0"/>
          <c:showLeaderLines val="1"/>
        </c:dLbls>
      </c:pie3DChart>
    </c:plotArea>
    <c:legend>
      <c:legendPos val="b"/>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НЕНАЛОГОВЫЕ ДОХОДЫ </a:t>
            </a:r>
            <a:r>
              <a:rPr lang="en-US" dirty="0" smtClean="0"/>
              <a:t>– </a:t>
            </a:r>
            <a:r>
              <a:rPr lang="ru-RU" dirty="0" smtClean="0"/>
              <a:t>154 602,3 тыс.</a:t>
            </a:r>
            <a:r>
              <a:rPr lang="en-US" dirty="0" smtClean="0"/>
              <a:t> </a:t>
            </a:r>
            <a:r>
              <a:rPr lang="ru-RU" dirty="0" smtClean="0"/>
              <a:t>руб</a:t>
            </a:r>
            <a:r>
              <a:rPr lang="ru-RU" dirty="0"/>
              <a:t>.</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НЕНАЛОГОВЫЕ ДОХОДЫ 123 025,0 тыс.руб.</c:v>
                </c:pt>
              </c:strCache>
            </c:strRef>
          </c:tx>
          <c:explosion val="25"/>
          <c:dLbls>
            <c:dLbl>
              <c:idx val="1"/>
              <c:layout>
                <c:manualLayout>
                  <c:x val="-3.933471558002128E-2"/>
                  <c:y val="-6.9759969198824656E-2"/>
                </c:manualLayout>
              </c:layout>
              <c:showLegendKey val="0"/>
              <c:showVal val="0"/>
              <c:showCatName val="0"/>
              <c:showSerName val="0"/>
              <c:showPercent val="1"/>
              <c:showBubbleSize val="0"/>
            </c:dLbl>
            <c:dLbl>
              <c:idx val="3"/>
              <c:layout>
                <c:manualLayout>
                  <c:x val="1.9650869097933534E-2"/>
                  <c:y val="5.5456002972849763E-2"/>
                </c:manualLayout>
              </c:layout>
              <c:tx>
                <c:rich>
                  <a:bodyPr/>
                  <a:lstStyle/>
                  <a:p>
                    <a:r>
                      <a:rPr lang="en-US" dirty="0" smtClean="0"/>
                      <a:t>7%</a:t>
                    </a:r>
                    <a:endParaRPr lang="en-US" dirty="0"/>
                  </a:p>
                </c:rich>
              </c:tx>
              <c:showLegendKey val="0"/>
              <c:showVal val="0"/>
              <c:showCatName val="0"/>
              <c:showSerName val="0"/>
              <c:showPercent val="1"/>
              <c:showBubbleSize val="0"/>
            </c:dLbl>
            <c:numFmt formatCode="0.0%" sourceLinked="0"/>
            <c:showLegendKey val="0"/>
            <c:showVal val="0"/>
            <c:showCatName val="0"/>
            <c:showSerName val="0"/>
            <c:showPercent val="1"/>
            <c:showBubbleSize val="0"/>
            <c:showLeaderLines val="1"/>
          </c:dLbls>
          <c:cat>
            <c:strRef>
              <c:f>Лист1!$A$2:$A$6</c:f>
              <c:strCache>
                <c:ptCount val="5"/>
                <c:pt idx="0">
                  <c:v>Доходы от использования имущества    (56 249,8 тыс. руб.)</c:v>
                </c:pt>
                <c:pt idx="1">
                  <c:v>Платежи при пользовании природными ресурсами (1 519,4 тыс. руб.)</c:v>
                </c:pt>
                <c:pt idx="2">
                  <c:v>Доходы от оказания платных услуг (работ) и компенсации затрат государства (1 866,9 тыс. руб.)</c:v>
                </c:pt>
                <c:pt idx="3">
                  <c:v>Доходы от продажи материальных и нематериальных активов (82 627,6 тыс. руб.)</c:v>
                </c:pt>
                <c:pt idx="4">
                  <c:v>Штрафы, санкции, возмещение ущерба (12 328,6 тыс. руб.)</c:v>
                </c:pt>
              </c:strCache>
            </c:strRef>
          </c:cat>
          <c:val>
            <c:numRef>
              <c:f>Лист1!$B$2:$B$6</c:f>
              <c:numCache>
                <c:formatCode>_-* #,##0.0_р_._-;\-* #,##0.0_р_._-;_-* "-"??_р_._-;_-@_-</c:formatCode>
                <c:ptCount val="5"/>
                <c:pt idx="0">
                  <c:v>56249.8</c:v>
                </c:pt>
                <c:pt idx="1">
                  <c:v>1519.4</c:v>
                </c:pt>
                <c:pt idx="2">
                  <c:v>1866.87</c:v>
                </c:pt>
                <c:pt idx="3">
                  <c:v>82637.600000000006</c:v>
                </c:pt>
                <c:pt idx="4">
                  <c:v>12328.62</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0.80458173868293048"/>
          <c:w val="1"/>
          <c:h val="0.18282052313472194"/>
        </c:manualLayout>
      </c:layout>
      <c:overlay val="0"/>
      <c:txPr>
        <a:bodyPr/>
        <a:lstStyle/>
        <a:p>
          <a:pPr>
            <a:defRPr sz="12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Расходы бюджета </a:t>
            </a:r>
            <a:r>
              <a:rPr lang="ru-RU" dirty="0" smtClean="0"/>
              <a:t>– 2 315 703,7 тыс</a:t>
            </a:r>
            <a:r>
              <a:rPr lang="ru-RU" dirty="0"/>
              <a:t>. руб.</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446284679853499E-3"/>
          <c:y val="0.15262650141545453"/>
          <c:w val="0.54825932364527807"/>
          <c:h val="0.76030511377779408"/>
        </c:manualLayout>
      </c:layout>
      <c:pie3DChart>
        <c:varyColors val="1"/>
        <c:ser>
          <c:idx val="0"/>
          <c:order val="0"/>
          <c:tx>
            <c:strRef>
              <c:f>Лист1!$B$1</c:f>
              <c:strCache>
                <c:ptCount val="1"/>
                <c:pt idx="0">
                  <c:v>Расходы бюджета - 2 315 703,7  тыс. руб.</c:v>
                </c:pt>
              </c:strCache>
            </c:strRef>
          </c:tx>
          <c:explosion val="25"/>
          <c:dLbls>
            <c:numFmt formatCode="0.0%" sourceLinked="0"/>
            <c:showLegendKey val="1"/>
            <c:showVal val="0"/>
            <c:showCatName val="0"/>
            <c:showSerName val="0"/>
            <c:showPercent val="1"/>
            <c:showBubbleSize val="0"/>
            <c:showLeaderLines val="1"/>
          </c:dLbls>
          <c:cat>
            <c:strRef>
              <c:f>Лист1!$A$2:$A$12</c:f>
              <c:strCache>
                <c:ptCount val="11"/>
                <c:pt idx="0">
                  <c:v>Общегосударственные вопросы (180 813,5 тыс. руб.)</c:v>
                </c:pt>
                <c:pt idx="1">
                  <c:v>Национальная безопасность и правоохранительная деятельность (10 091,1 тыс. руб.)</c:v>
                </c:pt>
                <c:pt idx="2">
                  <c:v>Национальная экономика (123 439,9 тыс. руб.)</c:v>
                </c:pt>
                <c:pt idx="3">
                  <c:v>Жилищно-коммунальное хозяйство (99 376,3 тыс. руб.)</c:v>
                </c:pt>
                <c:pt idx="4">
                  <c:v>Охрана окружающей среды (500,0 тыс. руб.)</c:v>
                </c:pt>
                <c:pt idx="5">
                  <c:v>Образование (1 603 916,8 тыс. руб.)</c:v>
                </c:pt>
                <c:pt idx="6">
                  <c:v>Культура и кинематография (192 136,1 тыс. руб.)</c:v>
                </c:pt>
                <c:pt idx="7">
                  <c:v>Социальная политика (83 827,3 тыс. руб.)</c:v>
                </c:pt>
                <c:pt idx="8">
                  <c:v>Физическая культура и спорт (1 864,4 тыс. руб.)</c:v>
                </c:pt>
                <c:pt idx="9">
                  <c:v>Средства массовой информации (15 038,3  тыс. руб.)</c:v>
                </c:pt>
                <c:pt idx="10">
                  <c:v>Обслуживание государственного и муниципального долга   (4 700,0 тыс. руб.)</c:v>
                </c:pt>
              </c:strCache>
            </c:strRef>
          </c:cat>
          <c:val>
            <c:numRef>
              <c:f>Лист1!$B$2:$B$12</c:f>
              <c:numCache>
                <c:formatCode>General</c:formatCode>
                <c:ptCount val="11"/>
                <c:pt idx="0">
                  <c:v>180813.497</c:v>
                </c:pt>
                <c:pt idx="1">
                  <c:v>10091.126</c:v>
                </c:pt>
                <c:pt idx="2">
                  <c:v>123439.85400000001</c:v>
                </c:pt>
                <c:pt idx="3">
                  <c:v>99376.33</c:v>
                </c:pt>
                <c:pt idx="4">
                  <c:v>500</c:v>
                </c:pt>
                <c:pt idx="5">
                  <c:v>1603916.76</c:v>
                </c:pt>
                <c:pt idx="6">
                  <c:v>192136.128</c:v>
                </c:pt>
                <c:pt idx="7">
                  <c:v>83827.3</c:v>
                </c:pt>
                <c:pt idx="8">
                  <c:v>1864.4</c:v>
                </c:pt>
                <c:pt idx="9">
                  <c:v>15038.311</c:v>
                </c:pt>
                <c:pt idx="10">
                  <c:v>4700</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60509465250673422"/>
          <c:y val="0.32792365545881685"/>
          <c:w val="0.38767709780880449"/>
          <c:h val="0.65644868572971493"/>
        </c:manualLayout>
      </c:layout>
      <c:overlay val="0"/>
      <c:txPr>
        <a:bodyPr/>
        <a:lstStyle/>
        <a:p>
          <a:pPr>
            <a:spcBef>
              <a:spcPts val="0"/>
            </a:spcBef>
            <a:defRPr sz="1000" kern="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7784181617910264"/>
          <c:y val="0.16659767615138968"/>
          <c:w val="0.3243794052218088"/>
          <c:h val="0.7214683910264581"/>
        </c:manualLayout>
      </c:layout>
      <c:bar3DChart>
        <c:barDir val="col"/>
        <c:grouping val="clustered"/>
        <c:varyColors val="0"/>
        <c:ser>
          <c:idx val="0"/>
          <c:order val="0"/>
          <c:tx>
            <c:strRef>
              <c:f>Лист1!$B$1</c:f>
              <c:strCache>
                <c:ptCount val="1"/>
                <c:pt idx="0">
                  <c:v>2014 год (факт)</c:v>
                </c:pt>
              </c:strCache>
            </c:strRef>
          </c:tx>
          <c:invertIfNegative val="0"/>
          <c:cat>
            <c:strRef>
              <c:f>Лист1!$A$2</c:f>
              <c:strCache>
                <c:ptCount val="1"/>
                <c:pt idx="0">
                  <c:v>Дорожный фонд (расходы)</c:v>
                </c:pt>
              </c:strCache>
            </c:strRef>
          </c:cat>
          <c:val>
            <c:numRef>
              <c:f>Лист1!$B$2</c:f>
              <c:numCache>
                <c:formatCode>General</c:formatCode>
                <c:ptCount val="1"/>
                <c:pt idx="0">
                  <c:v>8326</c:v>
                </c:pt>
              </c:numCache>
            </c:numRef>
          </c:val>
        </c:ser>
        <c:ser>
          <c:idx val="1"/>
          <c:order val="1"/>
          <c:tx>
            <c:strRef>
              <c:f>Лист1!$C$1</c:f>
              <c:strCache>
                <c:ptCount val="1"/>
                <c:pt idx="0">
                  <c:v>2015 год (ожидаемое)</c:v>
                </c:pt>
              </c:strCache>
            </c:strRef>
          </c:tx>
          <c:invertIfNegative val="0"/>
          <c:cat>
            <c:strRef>
              <c:f>Лист1!$A$2</c:f>
              <c:strCache>
                <c:ptCount val="1"/>
                <c:pt idx="0">
                  <c:v>Дорожный фонд (расходы)</c:v>
                </c:pt>
              </c:strCache>
            </c:strRef>
          </c:cat>
          <c:val>
            <c:numRef>
              <c:f>Лист1!$C$2</c:f>
              <c:numCache>
                <c:formatCode>General</c:formatCode>
                <c:ptCount val="1"/>
                <c:pt idx="0">
                  <c:v>45648.1</c:v>
                </c:pt>
              </c:numCache>
            </c:numRef>
          </c:val>
        </c:ser>
        <c:ser>
          <c:idx val="2"/>
          <c:order val="2"/>
          <c:tx>
            <c:strRef>
              <c:f>Лист1!$D$1</c:f>
              <c:strCache>
                <c:ptCount val="1"/>
                <c:pt idx="0">
                  <c:v>2016 год (проект)</c:v>
                </c:pt>
              </c:strCache>
            </c:strRef>
          </c:tx>
          <c:invertIfNegative val="0"/>
          <c:cat>
            <c:strRef>
              <c:f>Лист1!$A$2</c:f>
              <c:strCache>
                <c:ptCount val="1"/>
                <c:pt idx="0">
                  <c:v>Дорожный фонд (расходы)</c:v>
                </c:pt>
              </c:strCache>
            </c:strRef>
          </c:cat>
          <c:val>
            <c:numRef>
              <c:f>Лист1!$D$2</c:f>
              <c:numCache>
                <c:formatCode>General</c:formatCode>
                <c:ptCount val="1"/>
                <c:pt idx="0">
                  <c:v>11657</c:v>
                </c:pt>
              </c:numCache>
            </c:numRef>
          </c:val>
        </c:ser>
        <c:dLbls>
          <c:showLegendKey val="0"/>
          <c:showVal val="0"/>
          <c:showCatName val="0"/>
          <c:showSerName val="0"/>
          <c:showPercent val="0"/>
          <c:showBubbleSize val="0"/>
        </c:dLbls>
        <c:gapWidth val="150"/>
        <c:shape val="pyramid"/>
        <c:axId val="72970240"/>
        <c:axId val="73216000"/>
        <c:axId val="0"/>
      </c:bar3DChart>
      <c:catAx>
        <c:axId val="72970240"/>
        <c:scaling>
          <c:orientation val="minMax"/>
        </c:scaling>
        <c:delete val="0"/>
        <c:axPos val="b"/>
        <c:majorTickMark val="out"/>
        <c:minorTickMark val="none"/>
        <c:tickLblPos val="nextTo"/>
        <c:txPr>
          <a:bodyPr/>
          <a:lstStyle/>
          <a:p>
            <a:pPr>
              <a:defRPr sz="1000" baseline="0"/>
            </a:pPr>
            <a:endParaRPr lang="ru-RU"/>
          </a:p>
        </c:txPr>
        <c:crossAx val="73216000"/>
        <c:crosses val="autoZero"/>
        <c:auto val="1"/>
        <c:lblAlgn val="ctr"/>
        <c:lblOffset val="100"/>
        <c:noMultiLvlLbl val="0"/>
      </c:catAx>
      <c:valAx>
        <c:axId val="73216000"/>
        <c:scaling>
          <c:orientation val="minMax"/>
        </c:scaling>
        <c:delete val="0"/>
        <c:axPos val="l"/>
        <c:majorGridlines/>
        <c:minorGridlines/>
        <c:numFmt formatCode="General" sourceLinked="1"/>
        <c:majorTickMark val="out"/>
        <c:minorTickMark val="none"/>
        <c:tickLblPos val="nextTo"/>
        <c:txPr>
          <a:bodyPr/>
          <a:lstStyle/>
          <a:p>
            <a:pPr>
              <a:defRPr sz="800" baseline="0"/>
            </a:pPr>
            <a:endParaRPr lang="ru-RU"/>
          </a:p>
        </c:txPr>
        <c:crossAx val="72970240"/>
        <c:crosses val="autoZero"/>
        <c:crossBetween val="between"/>
      </c:valAx>
    </c:plotArea>
    <c:legend>
      <c:legendPos val="r"/>
      <c:layout>
        <c:manualLayout>
          <c:xMode val="edge"/>
          <c:yMode val="edge"/>
          <c:x val="0.64343297760508888"/>
          <c:y val="0.19247423553082854"/>
          <c:w val="0.31539174498490191"/>
          <c:h val="0.7590647287698834"/>
        </c:manualLayout>
      </c:layout>
      <c:overlay val="0"/>
      <c:txPr>
        <a:bodyPr/>
        <a:lstStyle/>
        <a:p>
          <a:pPr>
            <a:defRPr sz="9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400" b="0" baseline="0" dirty="0"/>
              <a:t>Муниципальные программы  бюджета ЗАТО г. Североморск в </a:t>
            </a:r>
            <a:r>
              <a:rPr lang="ru-RU" sz="1400" b="0" baseline="0" dirty="0" smtClean="0"/>
              <a:t>2016  </a:t>
            </a:r>
            <a:r>
              <a:rPr lang="ru-RU" sz="1400" b="0" baseline="0" dirty="0"/>
              <a:t>году</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Муниципальные программы  бюджета ЗАТО г. Североморск в 2016 году</c:v>
                </c:pt>
              </c:strCache>
            </c:strRef>
          </c:tx>
          <c:explosion val="25"/>
          <c:dLbls>
            <c:numFmt formatCode="0.0%" sourceLinked="0"/>
            <c:showLegendKey val="1"/>
            <c:showVal val="0"/>
            <c:showCatName val="0"/>
            <c:showSerName val="0"/>
            <c:showPercent val="1"/>
            <c:showBubbleSize val="0"/>
            <c:showLeaderLines val="1"/>
          </c:dLbls>
          <c:cat>
            <c:strRef>
              <c:f>Лист1!$A$2:$A$8</c:f>
              <c:strCache>
                <c:ptCount val="7"/>
                <c:pt idx="0">
                  <c:v>Муниципальная программа "Улучшение качества и  безопасности жизни населения"</c:v>
                </c:pt>
                <c:pt idx="1">
                  <c:v>Муниципальная программа "Развитие конкурентоспособной экономики" </c:v>
                </c:pt>
                <c:pt idx="2">
                  <c:v>Муниципальная программа "Развитие муниципального управления и гражданского общества в ЗАТО г. Североморск"</c:v>
                </c:pt>
                <c:pt idx="3">
                  <c:v>Муниципальная программа "Обеспечение комфортной городской среды в ЗАТО г. Североморск"</c:v>
                </c:pt>
                <c:pt idx="4">
                  <c:v>Муниципальная программа "Развитие образования ЗАТО г. Североморск" </c:v>
                </c:pt>
                <c:pt idx="5">
                  <c:v>Муниципальная программа "Культура ЗАТО г. Североморск" </c:v>
                </c:pt>
                <c:pt idx="6">
                  <c:v>Непрограммная деятельность</c:v>
                </c:pt>
              </c:strCache>
            </c:strRef>
          </c:cat>
          <c:val>
            <c:numRef>
              <c:f>Лист1!$B$2:$B$8</c:f>
              <c:numCache>
                <c:formatCode>_-* #,##0.0_р_._-;\-* #,##0.0_р_._-;_-* "-"??_р_._-;_-@_-</c:formatCode>
                <c:ptCount val="7"/>
                <c:pt idx="0">
                  <c:v>13934</c:v>
                </c:pt>
                <c:pt idx="1">
                  <c:v>408</c:v>
                </c:pt>
                <c:pt idx="2">
                  <c:v>43938.459000000003</c:v>
                </c:pt>
                <c:pt idx="3">
                  <c:v>150735.427</c:v>
                </c:pt>
                <c:pt idx="4">
                  <c:v>1487904.389</c:v>
                </c:pt>
                <c:pt idx="5">
                  <c:v>284945.62900000002</c:v>
                </c:pt>
                <c:pt idx="6">
                  <c:v>333837.8</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323332718210214"/>
          <c:y val="0.11671629883314093"/>
          <c:w val="0.33779874270090515"/>
          <c:h val="0.86904031597133324"/>
        </c:manualLayout>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Муниципальные программы </c:v>
                </c:pt>
              </c:strCache>
            </c:strRef>
          </c:tx>
          <c:invertIfNegative val="0"/>
          <c:cat>
            <c:strRef>
              <c:f>Лист1!$A$2:$A$4</c:f>
              <c:strCache>
                <c:ptCount val="3"/>
                <c:pt idx="0">
                  <c:v>2014 год (отчет)</c:v>
                </c:pt>
                <c:pt idx="1">
                  <c:v>2015 год (утверждено)</c:v>
                </c:pt>
                <c:pt idx="2">
                  <c:v>2016 год (проект)</c:v>
                </c:pt>
              </c:strCache>
            </c:strRef>
          </c:cat>
          <c:val>
            <c:numRef>
              <c:f>Лист1!$B$2:$B$4</c:f>
              <c:numCache>
                <c:formatCode>General</c:formatCode>
                <c:ptCount val="3"/>
                <c:pt idx="0">
                  <c:v>2052987.5</c:v>
                </c:pt>
                <c:pt idx="1">
                  <c:v>2027684.8</c:v>
                </c:pt>
                <c:pt idx="2">
                  <c:v>1981865.9</c:v>
                </c:pt>
              </c:numCache>
            </c:numRef>
          </c:val>
        </c:ser>
        <c:ser>
          <c:idx val="1"/>
          <c:order val="1"/>
          <c:tx>
            <c:strRef>
              <c:f>Лист1!$C$1</c:f>
              <c:strCache>
                <c:ptCount val="1"/>
                <c:pt idx="0">
                  <c:v>Непрограммная деятельность</c:v>
                </c:pt>
              </c:strCache>
            </c:strRef>
          </c:tx>
          <c:invertIfNegative val="0"/>
          <c:cat>
            <c:strRef>
              <c:f>Лист1!$A$2:$A$4</c:f>
              <c:strCache>
                <c:ptCount val="3"/>
                <c:pt idx="0">
                  <c:v>2014 год (отчет)</c:v>
                </c:pt>
                <c:pt idx="1">
                  <c:v>2015 год (утверждено)</c:v>
                </c:pt>
                <c:pt idx="2">
                  <c:v>2016 год (проект)</c:v>
                </c:pt>
              </c:strCache>
            </c:strRef>
          </c:cat>
          <c:val>
            <c:numRef>
              <c:f>Лист1!$C$2:$C$4</c:f>
              <c:numCache>
                <c:formatCode>General</c:formatCode>
                <c:ptCount val="3"/>
                <c:pt idx="0">
                  <c:v>1072040.8</c:v>
                </c:pt>
                <c:pt idx="1">
                  <c:v>530443.1</c:v>
                </c:pt>
                <c:pt idx="2">
                  <c:v>333837.8</c:v>
                </c:pt>
              </c:numCache>
            </c:numRef>
          </c:val>
        </c:ser>
        <c:dLbls>
          <c:showLegendKey val="0"/>
          <c:showVal val="0"/>
          <c:showCatName val="0"/>
          <c:showSerName val="0"/>
          <c:showPercent val="0"/>
          <c:showBubbleSize val="0"/>
        </c:dLbls>
        <c:gapWidth val="150"/>
        <c:shape val="cylinder"/>
        <c:axId val="33777920"/>
        <c:axId val="33816960"/>
        <c:axId val="0"/>
      </c:bar3DChart>
      <c:catAx>
        <c:axId val="33777920"/>
        <c:scaling>
          <c:orientation val="minMax"/>
        </c:scaling>
        <c:delete val="0"/>
        <c:axPos val="b"/>
        <c:majorTickMark val="out"/>
        <c:minorTickMark val="none"/>
        <c:tickLblPos val="nextTo"/>
        <c:txPr>
          <a:bodyPr/>
          <a:lstStyle/>
          <a:p>
            <a:pPr>
              <a:defRPr sz="1000" baseline="0"/>
            </a:pPr>
            <a:endParaRPr lang="ru-RU"/>
          </a:p>
        </c:txPr>
        <c:crossAx val="33816960"/>
        <c:crosses val="autoZero"/>
        <c:auto val="1"/>
        <c:lblAlgn val="ctr"/>
        <c:lblOffset val="100"/>
        <c:noMultiLvlLbl val="0"/>
      </c:catAx>
      <c:valAx>
        <c:axId val="33816960"/>
        <c:scaling>
          <c:orientation val="minMax"/>
        </c:scaling>
        <c:delete val="0"/>
        <c:axPos val="l"/>
        <c:majorGridlines/>
        <c:numFmt formatCode="0%" sourceLinked="1"/>
        <c:majorTickMark val="out"/>
        <c:minorTickMark val="none"/>
        <c:tickLblPos val="nextTo"/>
        <c:txPr>
          <a:bodyPr/>
          <a:lstStyle/>
          <a:p>
            <a:pPr>
              <a:defRPr sz="1000" baseline="0"/>
            </a:pPr>
            <a:endParaRPr lang="ru-RU"/>
          </a:p>
        </c:txPr>
        <c:crossAx val="33777920"/>
        <c:crosses val="autoZero"/>
        <c:crossBetween val="between"/>
      </c:valAx>
    </c:plotArea>
    <c:legend>
      <c:legendPos val="r"/>
      <c:layout/>
      <c:overlay val="0"/>
      <c:txPr>
        <a:bodyPr/>
        <a:lstStyle/>
        <a:p>
          <a:pPr>
            <a:defRPr sz="10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47292772246492"/>
          <c:y val="0.25588061899932263"/>
          <c:w val="0.81864676188469399"/>
          <c:h val="0.50411065437173652"/>
        </c:manualLayout>
      </c:layout>
      <c:bar3DChart>
        <c:barDir val="col"/>
        <c:grouping val="stacked"/>
        <c:varyColors val="0"/>
        <c:ser>
          <c:idx val="0"/>
          <c:order val="0"/>
          <c:tx>
            <c:strRef>
              <c:f>Лист1!$B$1</c:f>
              <c:strCache>
                <c:ptCount val="1"/>
                <c:pt idx="0">
                  <c:v>Среднемесячная начисленная заработная плата на одного работника в месяц (рублей)</c:v>
                </c:pt>
              </c:strCache>
            </c:strRef>
          </c:tx>
          <c:spPr>
            <a:gradFill rotWithShape="1">
              <a:gsLst>
                <a:gs pos="0">
                  <a:schemeClr val="accent4">
                    <a:tint val="48000"/>
                    <a:satMod val="138000"/>
                  </a:schemeClr>
                </a:gs>
                <a:gs pos="25000">
                  <a:schemeClr val="accent4">
                    <a:tint val="85000"/>
                  </a:schemeClr>
                </a:gs>
                <a:gs pos="40000">
                  <a:schemeClr val="accent4">
                    <a:tint val="92000"/>
                  </a:schemeClr>
                </a:gs>
                <a:gs pos="50000">
                  <a:schemeClr val="accent4">
                    <a:tint val="93000"/>
                  </a:schemeClr>
                </a:gs>
                <a:gs pos="60000">
                  <a:schemeClr val="accent4">
                    <a:tint val="92000"/>
                  </a:schemeClr>
                </a:gs>
                <a:gs pos="75000">
                  <a:schemeClr val="accent4">
                    <a:tint val="83000"/>
                    <a:satMod val="108000"/>
                  </a:schemeClr>
                </a:gs>
                <a:gs pos="100000">
                  <a:schemeClr val="accent4">
                    <a:tint val="48000"/>
                    <a:satMod val="150000"/>
                  </a:schemeClr>
                </a:gs>
              </a:gsLst>
              <a:lin ang="5400000" scaled="0"/>
            </a:gradFill>
            <a:effectLst>
              <a:glow rad="101500">
                <a:schemeClr val="accent4">
                  <a:alpha val="42000"/>
                  <a:satMod val="120000"/>
                </a:schemeClr>
              </a:glow>
            </a:effectLst>
            <a:scene3d>
              <a:camera prst="orthographicFront" fov="0">
                <a:rot lat="0" lon="0" rev="0"/>
              </a:camera>
              <a:lightRig rig="glow" dir="t">
                <a:rot lat="0" lon="0" rev="4800000"/>
              </a:lightRig>
            </a:scene3d>
            <a:sp3d prstMaterial="powder">
              <a:bevelT w="50800" h="50800"/>
              <a:contourClr>
                <a:schemeClr val="accent4"/>
              </a:contourClr>
            </a:sp3d>
          </c:spPr>
          <c:invertIfNegative val="0"/>
          <c:dLbls>
            <c:numFmt formatCode="#,##0.0" sourceLinked="0"/>
            <c:txPr>
              <a:bodyPr/>
              <a:lstStyle/>
              <a:p>
                <a:pPr>
                  <a:defRPr sz="800"/>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
</c:v>
                </c:pt>
                <c:pt idx="2">
                  <c:v>2016 год
</c:v>
                </c:pt>
                <c:pt idx="3">
                  <c:v>2017 год
</c:v>
                </c:pt>
                <c:pt idx="4">
                  <c:v>2018 год
</c:v>
                </c:pt>
              </c:strCache>
            </c:strRef>
          </c:cat>
          <c:val>
            <c:numRef>
              <c:f>Лист1!$B$2:$B$6</c:f>
              <c:numCache>
                <c:formatCode>0.0</c:formatCode>
                <c:ptCount val="5"/>
                <c:pt idx="0">
                  <c:v>41924.5</c:v>
                </c:pt>
                <c:pt idx="1">
                  <c:v>43099.1</c:v>
                </c:pt>
                <c:pt idx="2" formatCode="General">
                  <c:v>43745</c:v>
                </c:pt>
                <c:pt idx="3" formatCode="General">
                  <c:v>45276.1</c:v>
                </c:pt>
                <c:pt idx="4" formatCode="General">
                  <c:v>47087.1</c:v>
                </c:pt>
              </c:numCache>
            </c:numRef>
          </c:val>
        </c:ser>
        <c:dLbls>
          <c:showLegendKey val="0"/>
          <c:showVal val="0"/>
          <c:showCatName val="0"/>
          <c:showSerName val="0"/>
          <c:showPercent val="0"/>
          <c:showBubbleSize val="0"/>
        </c:dLbls>
        <c:gapWidth val="150"/>
        <c:shape val="cylinder"/>
        <c:axId val="82025472"/>
        <c:axId val="82043648"/>
        <c:axId val="0"/>
      </c:bar3DChart>
      <c:catAx>
        <c:axId val="82025472"/>
        <c:scaling>
          <c:orientation val="minMax"/>
        </c:scaling>
        <c:delete val="0"/>
        <c:axPos val="b"/>
        <c:numFmt formatCode="General" sourceLinked="1"/>
        <c:majorTickMark val="out"/>
        <c:minorTickMark val="none"/>
        <c:tickLblPos val="nextTo"/>
        <c:txPr>
          <a:bodyPr/>
          <a:lstStyle/>
          <a:p>
            <a:pPr>
              <a:defRPr sz="1000" b="1" baseline="0">
                <a:solidFill>
                  <a:schemeClr val="tx1"/>
                </a:solidFill>
              </a:defRPr>
            </a:pPr>
            <a:endParaRPr lang="ru-RU"/>
          </a:p>
        </c:txPr>
        <c:crossAx val="82043648"/>
        <c:crosses val="autoZero"/>
        <c:auto val="1"/>
        <c:lblAlgn val="ctr"/>
        <c:lblOffset val="100"/>
        <c:noMultiLvlLbl val="0"/>
      </c:catAx>
      <c:valAx>
        <c:axId val="82043648"/>
        <c:scaling>
          <c:orientation val="minMax"/>
        </c:scaling>
        <c:delete val="0"/>
        <c:axPos val="l"/>
        <c:majorGridlines>
          <c:spPr>
            <a:ln>
              <a:solidFill>
                <a:schemeClr val="tx2">
                  <a:lumMod val="90000"/>
                </a:schemeClr>
              </a:solidFill>
            </a:ln>
          </c:spPr>
        </c:majorGridlines>
        <c:minorGridlines/>
        <c:numFmt formatCode="0.0" sourceLinked="1"/>
        <c:majorTickMark val="out"/>
        <c:minorTickMark val="none"/>
        <c:tickLblPos val="nextTo"/>
        <c:txPr>
          <a:bodyPr/>
          <a:lstStyle/>
          <a:p>
            <a:pPr>
              <a:defRPr sz="1000" b="1" baseline="0">
                <a:solidFill>
                  <a:schemeClr val="tx1"/>
                </a:solidFill>
              </a:defRPr>
            </a:pPr>
            <a:endParaRPr lang="ru-RU"/>
          </a:p>
        </c:txPr>
        <c:crossAx val="82025472"/>
        <c:crosses val="autoZero"/>
        <c:crossBetween val="between"/>
      </c:valAx>
    </c:plotArea>
    <c:legend>
      <c:legendPos val="r"/>
      <c:legendEntry>
        <c:idx val="0"/>
        <c:txPr>
          <a:bodyPr/>
          <a:lstStyle/>
          <a:p>
            <a:pPr>
              <a:defRPr sz="1200" b="1" i="1">
                <a:solidFill>
                  <a:schemeClr val="tx1"/>
                </a:solidFill>
              </a:defRPr>
            </a:pPr>
            <a:endParaRPr lang="ru-RU"/>
          </a:p>
        </c:txPr>
      </c:legendEntry>
      <c:layout>
        <c:manualLayout>
          <c:xMode val="edge"/>
          <c:yMode val="edge"/>
          <c:x val="8.2644996631363096E-3"/>
          <c:y val="1.1936504409562966E-4"/>
          <c:w val="0.91872131320256889"/>
          <c:h val="0.16246626718895038"/>
        </c:manualLayout>
      </c:layout>
      <c:overlay val="0"/>
      <c:txPr>
        <a:bodyPr/>
        <a:lstStyle/>
        <a:p>
          <a:pPr>
            <a:defRPr sz="1200" b="1" i="1">
              <a:solidFill>
                <a:schemeClr val="tx1"/>
              </a:solidFill>
            </a:defRPr>
          </a:pPr>
          <a:endParaRPr lang="ru-RU"/>
        </a:p>
      </c:txPr>
    </c:legend>
    <c:plotVisOnly val="1"/>
    <c:dispBlanksAs val="gap"/>
    <c:showDLblsOverMax val="0"/>
  </c:chart>
  <c:spPr>
    <a:effectLst>
      <a:innerShdw blurRad="63500" dist="50800" dir="16200000">
        <a:prstClr val="black">
          <a:alpha val="50000"/>
        </a:prstClr>
      </a:innerShdw>
    </a:effectLst>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5604489458436235E-2"/>
          <c:y val="4.7318590617302682E-2"/>
          <c:w val="0.5335639790023331"/>
          <c:h val="0.84965593253866101"/>
        </c:manualLayout>
      </c:layout>
      <c:bar3DChart>
        <c:barDir val="bar"/>
        <c:grouping val="percentStacked"/>
        <c:varyColors val="0"/>
        <c:ser>
          <c:idx val="0"/>
          <c:order val="0"/>
          <c:tx>
            <c:strRef>
              <c:f>Лист1!$B$1</c:f>
              <c:strCache>
                <c:ptCount val="1"/>
                <c:pt idx="0">
                  <c:v>розничная торговля</c:v>
                </c:pt>
              </c:strCache>
            </c:strRef>
          </c:tx>
          <c:spPr>
            <a:solidFill>
              <a:schemeClr val="bg1">
                <a:lumMod val="50000"/>
              </a:schemeClr>
            </a:solidFill>
          </c:spPr>
          <c:invertIfNegative val="0"/>
          <c:cat>
            <c:numRef>
              <c:f>Лист1!$A$2:$A$5</c:f>
              <c:numCache>
                <c:formatCode>General</c:formatCode>
                <c:ptCount val="4"/>
                <c:pt idx="0">
                  <c:v>2015</c:v>
                </c:pt>
                <c:pt idx="1">
                  <c:v>2016</c:v>
                </c:pt>
                <c:pt idx="2">
                  <c:v>2017</c:v>
                </c:pt>
                <c:pt idx="3">
                  <c:v>2018</c:v>
                </c:pt>
              </c:numCache>
            </c:numRef>
          </c:cat>
          <c:val>
            <c:numRef>
              <c:f>Лист1!$B$2:$B$5</c:f>
              <c:numCache>
                <c:formatCode>General</c:formatCode>
                <c:ptCount val="4"/>
                <c:pt idx="0">
                  <c:v>101.3</c:v>
                </c:pt>
                <c:pt idx="1">
                  <c:v>99.8</c:v>
                </c:pt>
                <c:pt idx="2">
                  <c:v>101.1</c:v>
                </c:pt>
                <c:pt idx="3">
                  <c:v>102.7</c:v>
                </c:pt>
              </c:numCache>
            </c:numRef>
          </c:val>
        </c:ser>
        <c:ser>
          <c:idx val="1"/>
          <c:order val="1"/>
          <c:tx>
            <c:strRef>
              <c:f>Лист1!$C$1</c:f>
              <c:strCache>
                <c:ptCount val="1"/>
                <c:pt idx="0">
                  <c:v>общественное питание</c:v>
                </c:pt>
              </c:strCache>
            </c:strRef>
          </c:tx>
          <c:invertIfNegative val="0"/>
          <c:cat>
            <c:numRef>
              <c:f>Лист1!$A$2:$A$5</c:f>
              <c:numCache>
                <c:formatCode>General</c:formatCode>
                <c:ptCount val="4"/>
                <c:pt idx="0">
                  <c:v>2015</c:v>
                </c:pt>
                <c:pt idx="1">
                  <c:v>2016</c:v>
                </c:pt>
                <c:pt idx="2">
                  <c:v>2017</c:v>
                </c:pt>
                <c:pt idx="3">
                  <c:v>2018</c:v>
                </c:pt>
              </c:numCache>
            </c:numRef>
          </c:cat>
          <c:val>
            <c:numRef>
              <c:f>Лист1!$C$2:$C$5</c:f>
              <c:numCache>
                <c:formatCode>General</c:formatCode>
                <c:ptCount val="4"/>
                <c:pt idx="0">
                  <c:v>100.8</c:v>
                </c:pt>
                <c:pt idx="1">
                  <c:v>110.3</c:v>
                </c:pt>
                <c:pt idx="2">
                  <c:v>101.8</c:v>
                </c:pt>
                <c:pt idx="3">
                  <c:v>102.1</c:v>
                </c:pt>
              </c:numCache>
            </c:numRef>
          </c:val>
        </c:ser>
        <c:ser>
          <c:idx val="2"/>
          <c:order val="2"/>
          <c:tx>
            <c:strRef>
              <c:f>Лист1!$D$1</c:f>
              <c:strCache>
                <c:ptCount val="1"/>
                <c:pt idx="0">
                  <c:v>платные услуги</c:v>
                </c:pt>
              </c:strCache>
            </c:strRef>
          </c:tx>
          <c:spPr>
            <a:solidFill>
              <a:schemeClr val="accent6">
                <a:lumMod val="60000"/>
                <a:lumOff val="40000"/>
              </a:schemeClr>
            </a:solidFill>
          </c:spPr>
          <c:invertIfNegative val="0"/>
          <c:cat>
            <c:numRef>
              <c:f>Лист1!$A$2:$A$5</c:f>
              <c:numCache>
                <c:formatCode>General</c:formatCode>
                <c:ptCount val="4"/>
                <c:pt idx="0">
                  <c:v>2015</c:v>
                </c:pt>
                <c:pt idx="1">
                  <c:v>2016</c:v>
                </c:pt>
                <c:pt idx="2">
                  <c:v>2017</c:v>
                </c:pt>
                <c:pt idx="3">
                  <c:v>2018</c:v>
                </c:pt>
              </c:numCache>
            </c:numRef>
          </c:cat>
          <c:val>
            <c:numRef>
              <c:f>Лист1!$D$2:$D$5</c:f>
              <c:numCache>
                <c:formatCode>General</c:formatCode>
                <c:ptCount val="4"/>
                <c:pt idx="0">
                  <c:v>100.1</c:v>
                </c:pt>
                <c:pt idx="1">
                  <c:v>100.1</c:v>
                </c:pt>
                <c:pt idx="2">
                  <c:v>101.2</c:v>
                </c:pt>
                <c:pt idx="3">
                  <c:v>102</c:v>
                </c:pt>
              </c:numCache>
            </c:numRef>
          </c:val>
        </c:ser>
        <c:dLbls>
          <c:showLegendKey val="0"/>
          <c:showVal val="0"/>
          <c:showCatName val="0"/>
          <c:showSerName val="0"/>
          <c:showPercent val="0"/>
          <c:showBubbleSize val="0"/>
        </c:dLbls>
        <c:gapWidth val="150"/>
        <c:shape val="cylinder"/>
        <c:axId val="82784256"/>
        <c:axId val="82785792"/>
        <c:axId val="0"/>
      </c:bar3DChart>
      <c:catAx>
        <c:axId val="82784256"/>
        <c:scaling>
          <c:orientation val="minMax"/>
        </c:scaling>
        <c:delete val="0"/>
        <c:axPos val="l"/>
        <c:numFmt formatCode="General" sourceLinked="1"/>
        <c:majorTickMark val="out"/>
        <c:minorTickMark val="none"/>
        <c:tickLblPos val="nextTo"/>
        <c:txPr>
          <a:bodyPr/>
          <a:lstStyle/>
          <a:p>
            <a:pPr>
              <a:defRPr sz="1000">
                <a:solidFill>
                  <a:srgbClr val="002060"/>
                </a:solidFill>
              </a:defRPr>
            </a:pPr>
            <a:endParaRPr lang="ru-RU"/>
          </a:p>
        </c:txPr>
        <c:crossAx val="82785792"/>
        <c:crosses val="autoZero"/>
        <c:auto val="1"/>
        <c:lblAlgn val="ctr"/>
        <c:lblOffset val="100"/>
        <c:noMultiLvlLbl val="0"/>
      </c:catAx>
      <c:valAx>
        <c:axId val="82785792"/>
        <c:scaling>
          <c:orientation val="minMax"/>
        </c:scaling>
        <c:delete val="0"/>
        <c:axPos val="b"/>
        <c:majorGridlines/>
        <c:numFmt formatCode="0%" sourceLinked="1"/>
        <c:majorTickMark val="out"/>
        <c:minorTickMark val="none"/>
        <c:tickLblPos val="nextTo"/>
        <c:txPr>
          <a:bodyPr/>
          <a:lstStyle/>
          <a:p>
            <a:pPr>
              <a:defRPr sz="1000" baseline="0">
                <a:solidFill>
                  <a:srgbClr val="002060"/>
                </a:solidFill>
              </a:defRPr>
            </a:pPr>
            <a:endParaRPr lang="ru-RU"/>
          </a:p>
        </c:txPr>
        <c:crossAx val="82784256"/>
        <c:crosses val="autoZero"/>
        <c:crossBetween val="between"/>
      </c:valAx>
    </c:plotArea>
    <c:legend>
      <c:legendPos val="r"/>
      <c:layout>
        <c:manualLayout>
          <c:xMode val="edge"/>
          <c:yMode val="edge"/>
          <c:x val="0.59765835313170335"/>
          <c:y val="0.3872811557523419"/>
          <c:w val="0.24123508178578448"/>
          <c:h val="0.41901340230489298"/>
        </c:manualLayout>
      </c:layout>
      <c:overlay val="0"/>
      <c:txPr>
        <a:bodyPr/>
        <a:lstStyle/>
        <a:p>
          <a:pPr>
            <a:defRPr sz="1200">
              <a:solidFill>
                <a:schemeClr val="tx1"/>
              </a:solidFill>
              <a:latin typeface="Constantia"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i="1">
              <a:solidFill>
                <a:schemeClr val="tx2">
                  <a:lumMod val="50000"/>
                </a:schemeClr>
              </a:solidFill>
            </a:defRPr>
          </a:pPr>
          <a:endParaRPr lang="ru-RU"/>
        </a:p>
      </c:txPr>
    </c:title>
    <c:autoTitleDeleted val="0"/>
    <c:plotArea>
      <c:layout>
        <c:manualLayout>
          <c:layoutTarget val="inner"/>
          <c:xMode val="edge"/>
          <c:yMode val="edge"/>
          <c:x val="0.21311922944234266"/>
          <c:y val="0.34972323863656729"/>
          <c:w val="0.61588807383974886"/>
          <c:h val="0.45562966294343366"/>
        </c:manualLayout>
      </c:layout>
      <c:lineChart>
        <c:grouping val="stacked"/>
        <c:varyColors val="0"/>
        <c:ser>
          <c:idx val="0"/>
          <c:order val="0"/>
          <c:tx>
            <c:strRef>
              <c:f>Лист1!$B$1</c:f>
              <c:strCache>
                <c:ptCount val="1"/>
                <c:pt idx="0">
                  <c:v>Обеспеченность дошкольными образовательными учреждениями</c:v>
                </c:pt>
              </c:strCache>
            </c:strRef>
          </c:tx>
          <c:spPr>
            <a:ln w="12000" cap="flat" cmpd="sng" algn="ctr">
              <a:solidFill>
                <a:schemeClr val="accent5"/>
              </a:solidFill>
              <a:prstDash val="solid"/>
            </a:ln>
            <a:effectLst>
              <a:glow rad="63500">
                <a:schemeClr val="accent5">
                  <a:alpha val="45000"/>
                  <a:satMod val="120000"/>
                </a:schemeClr>
              </a:glow>
            </a:effectLst>
          </c:spPr>
          <c:cat>
            <c:strRef>
              <c:f>Лист1!$A$2:$A$6</c:f>
              <c:strCache>
                <c:ptCount val="5"/>
                <c:pt idx="0">
                  <c:v>2014
год</c:v>
                </c:pt>
                <c:pt idx="1">
                  <c:v>2015
год</c:v>
                </c:pt>
                <c:pt idx="2">
                  <c:v>2016
год</c:v>
                </c:pt>
                <c:pt idx="3">
                  <c:v>2017
год</c:v>
                </c:pt>
                <c:pt idx="4">
                  <c:v>2018
год</c:v>
                </c:pt>
              </c:strCache>
            </c:strRef>
          </c:cat>
          <c:val>
            <c:numRef>
              <c:f>Лист1!$B$2:$B$6</c:f>
              <c:numCache>
                <c:formatCode>General</c:formatCode>
                <c:ptCount val="5"/>
                <c:pt idx="0">
                  <c:v>65.900000000000006</c:v>
                </c:pt>
                <c:pt idx="1">
                  <c:v>73.5</c:v>
                </c:pt>
                <c:pt idx="2">
                  <c:v>80.2</c:v>
                </c:pt>
                <c:pt idx="3">
                  <c:v>84.5</c:v>
                </c:pt>
                <c:pt idx="4">
                  <c:v>86.9</c:v>
                </c:pt>
              </c:numCache>
            </c:numRef>
          </c:val>
          <c:smooth val="0"/>
        </c:ser>
        <c:dLbls>
          <c:showLegendKey val="0"/>
          <c:showVal val="0"/>
          <c:showCatName val="0"/>
          <c:showSerName val="0"/>
          <c:showPercent val="0"/>
          <c:showBubbleSize val="0"/>
        </c:dLbls>
        <c:marker val="1"/>
        <c:smooth val="0"/>
        <c:axId val="34818688"/>
        <c:axId val="82615680"/>
      </c:lineChart>
      <c:catAx>
        <c:axId val="34818688"/>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ru-RU"/>
          </a:p>
        </c:txPr>
        <c:crossAx val="82615680"/>
        <c:crosses val="autoZero"/>
        <c:auto val="1"/>
        <c:lblAlgn val="ctr"/>
        <c:lblOffset val="100"/>
        <c:noMultiLvlLbl val="0"/>
      </c:catAx>
      <c:valAx>
        <c:axId val="82615680"/>
        <c:scaling>
          <c:orientation val="minMax"/>
          <c:max val="100"/>
          <c:min val="0"/>
        </c:scaling>
        <c:delete val="0"/>
        <c:axPos val="l"/>
        <c:majorGridlines/>
        <c:numFmt formatCode="0%" sourceLinked="0"/>
        <c:majorTickMark val="out"/>
        <c:minorTickMark val="none"/>
        <c:tickLblPos val="nextTo"/>
        <c:txPr>
          <a:bodyPr/>
          <a:lstStyle/>
          <a:p>
            <a:pPr>
              <a:defRPr sz="1000" b="0" baseline="0">
                <a:solidFill>
                  <a:schemeClr val="tx1"/>
                </a:solidFill>
              </a:defRPr>
            </a:pPr>
            <a:endParaRPr lang="ru-RU"/>
          </a:p>
        </c:txPr>
        <c:crossAx val="34818688"/>
        <c:crosses val="autoZero"/>
        <c:crossBetween val="between"/>
        <c:dispUnits>
          <c:builtInUnit val="hundreds"/>
        </c:dispUnits>
      </c:valAx>
    </c:plotArea>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lumMod val="50000"/>
                  </a:schemeClr>
                </a:solidFill>
              </a:defRPr>
            </a:pPr>
            <a:r>
              <a:rPr lang="ru-RU" sz="1200" dirty="0">
                <a:solidFill>
                  <a:schemeClr val="tx2">
                    <a:lumMod val="50000"/>
                  </a:schemeClr>
                </a:solidFill>
              </a:rPr>
              <a:t>Доля населения, систематически занимающегося физической культурой и спортом </a:t>
            </a:r>
            <a:r>
              <a:rPr lang="ru-RU" sz="1200" dirty="0" smtClean="0">
                <a:solidFill>
                  <a:schemeClr val="tx2">
                    <a:lumMod val="50000"/>
                  </a:schemeClr>
                </a:solidFill>
              </a:rPr>
              <a:t>в </a:t>
            </a:r>
            <a:r>
              <a:rPr lang="ru-RU" sz="1200" dirty="0">
                <a:solidFill>
                  <a:schemeClr val="tx2">
                    <a:lumMod val="50000"/>
                  </a:schemeClr>
                </a:solidFill>
              </a:rPr>
              <a:t>общей численность населения</a:t>
            </a:r>
          </a:p>
        </c:rich>
      </c:tx>
      <c:layout/>
      <c:overlay val="0"/>
    </c:title>
    <c:autoTitleDeleted val="0"/>
    <c:plotArea>
      <c:layout>
        <c:manualLayout>
          <c:layoutTarget val="inner"/>
          <c:xMode val="edge"/>
          <c:yMode val="edge"/>
          <c:x val="0.15152754030040022"/>
          <c:y val="0.37501150665799038"/>
          <c:w val="0.74953358840887596"/>
          <c:h val="0.44715825225768563"/>
        </c:manualLayout>
      </c:layout>
      <c:lineChart>
        <c:grouping val="stacked"/>
        <c:varyColors val="0"/>
        <c:ser>
          <c:idx val="0"/>
          <c:order val="0"/>
          <c:tx>
            <c:strRef>
              <c:f>Лист1!$B$1</c:f>
              <c:strCache>
                <c:ptCount val="1"/>
                <c:pt idx="0">
                  <c:v>Доля населения, систематически занимающегося физической культурой и спортом  в общей численность населения</c:v>
                </c:pt>
              </c:strCache>
            </c:strRef>
          </c:tx>
          <c:spPr>
            <a:ln w="12000" cap="flat" cmpd="sng" algn="ctr">
              <a:solidFill>
                <a:schemeClr val="accent1"/>
              </a:solidFill>
              <a:prstDash val="solid"/>
            </a:ln>
            <a:effectLst>
              <a:glow rad="63500">
                <a:schemeClr val="accent1">
                  <a:alpha val="45000"/>
                  <a:satMod val="120000"/>
                </a:schemeClr>
              </a:glow>
            </a:effectLst>
          </c:spPr>
          <c:dLbls>
            <c:txPr>
              <a:bodyPr/>
              <a:lstStyle/>
              <a:p>
                <a:pPr>
                  <a:defRPr sz="800">
                    <a:solidFill>
                      <a:schemeClr val="tx1"/>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0.0</c:formatCode>
                <c:ptCount val="5"/>
                <c:pt idx="0">
                  <c:v>21.3</c:v>
                </c:pt>
                <c:pt idx="1">
                  <c:v>25</c:v>
                </c:pt>
                <c:pt idx="2">
                  <c:v>25</c:v>
                </c:pt>
                <c:pt idx="3">
                  <c:v>25.1</c:v>
                </c:pt>
                <c:pt idx="4">
                  <c:v>25.2</c:v>
                </c:pt>
              </c:numCache>
            </c:numRef>
          </c:val>
          <c:smooth val="0"/>
        </c:ser>
        <c:dLbls>
          <c:showLegendKey val="0"/>
          <c:showVal val="0"/>
          <c:showCatName val="0"/>
          <c:showSerName val="0"/>
          <c:showPercent val="0"/>
          <c:showBubbleSize val="0"/>
        </c:dLbls>
        <c:marker val="1"/>
        <c:smooth val="0"/>
        <c:axId val="88917888"/>
        <c:axId val="88974080"/>
      </c:lineChart>
      <c:catAx>
        <c:axId val="88917888"/>
        <c:scaling>
          <c:orientation val="minMax"/>
        </c:scaling>
        <c:delete val="0"/>
        <c:axPos val="b"/>
        <c:majorTickMark val="out"/>
        <c:minorTickMark val="none"/>
        <c:tickLblPos val="nextTo"/>
        <c:txPr>
          <a:bodyPr/>
          <a:lstStyle/>
          <a:p>
            <a:pPr>
              <a:defRPr sz="1000">
                <a:solidFill>
                  <a:schemeClr val="tx1"/>
                </a:solidFill>
              </a:defRPr>
            </a:pPr>
            <a:endParaRPr lang="ru-RU"/>
          </a:p>
        </c:txPr>
        <c:crossAx val="88974080"/>
        <c:crosses val="autoZero"/>
        <c:auto val="1"/>
        <c:lblAlgn val="ctr"/>
        <c:lblOffset val="100"/>
        <c:noMultiLvlLbl val="0"/>
      </c:catAx>
      <c:valAx>
        <c:axId val="88974080"/>
        <c:scaling>
          <c:orientation val="minMax"/>
          <c:max val="26"/>
          <c:min val="18"/>
        </c:scaling>
        <c:delete val="0"/>
        <c:axPos val="l"/>
        <c:majorGridlines/>
        <c:numFmt formatCode="0.0" sourceLinked="1"/>
        <c:majorTickMark val="out"/>
        <c:minorTickMark val="none"/>
        <c:tickLblPos val="nextTo"/>
        <c:txPr>
          <a:bodyPr/>
          <a:lstStyle/>
          <a:p>
            <a:pPr>
              <a:defRPr sz="1000">
                <a:solidFill>
                  <a:schemeClr val="tx1"/>
                </a:solidFill>
              </a:defRPr>
            </a:pPr>
            <a:endParaRPr lang="ru-RU"/>
          </a:p>
        </c:txPr>
        <c:crossAx val="88917888"/>
        <c:crosses val="autoZero"/>
        <c:crossBetween val="between"/>
      </c:valAx>
    </c:plotArea>
    <c:plotVisOnly val="1"/>
    <c:dispBlanksAs val="gap"/>
    <c:showDLblsOverMax val="0"/>
  </c:chart>
  <c:txPr>
    <a:bodyPr/>
    <a:lstStyle/>
    <a:p>
      <a:pPr>
        <a:defRPr sz="1800">
          <a:solidFill>
            <a:schemeClr val="accent6"/>
          </a:solidFill>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lumMod val="50000"/>
                  </a:schemeClr>
                </a:solidFill>
              </a:defRPr>
            </a:pPr>
            <a:r>
              <a:rPr lang="ru-RU" sz="1200" dirty="0" smtClean="0">
                <a:solidFill>
                  <a:schemeClr val="tx2">
                    <a:lumMod val="50000"/>
                  </a:schemeClr>
                </a:solidFill>
              </a:rPr>
              <a:t>Численность детей в дошкольных образовательных учреждениях (чел.)</a:t>
            </a:r>
            <a:endParaRPr lang="ru-RU" sz="1200" dirty="0">
              <a:solidFill>
                <a:schemeClr val="tx2">
                  <a:lumMod val="50000"/>
                </a:schemeClr>
              </a:solidFill>
            </a:endParaRPr>
          </a:p>
        </c:rich>
      </c:tx>
      <c:layout/>
      <c:overlay val="0"/>
    </c:title>
    <c:autoTitleDeleted val="0"/>
    <c:plotArea>
      <c:layout/>
      <c:lineChart>
        <c:grouping val="stacked"/>
        <c:varyColors val="0"/>
        <c:ser>
          <c:idx val="0"/>
          <c:order val="0"/>
          <c:tx>
            <c:strRef>
              <c:f>Лист1!$B$1</c:f>
              <c:strCache>
                <c:ptCount val="1"/>
                <c:pt idx="0">
                  <c:v>Доля населения, систематически занимающегося физической культурой и спортом  в общей численность населения</c:v>
                </c:pt>
              </c:strCache>
            </c:strRef>
          </c:tx>
          <c:spPr>
            <a:ln w="12000" cap="flat" cmpd="sng" algn="ctr">
              <a:solidFill>
                <a:schemeClr val="accent1"/>
              </a:solidFill>
              <a:prstDash val="solid"/>
            </a:ln>
            <a:effectLst>
              <a:glow rad="63500">
                <a:schemeClr val="accent1">
                  <a:alpha val="45000"/>
                  <a:satMod val="120000"/>
                </a:schemeClr>
              </a:glow>
            </a:effectLst>
          </c:spPr>
          <c:dLbls>
            <c:txPr>
              <a:bodyPr/>
              <a:lstStyle/>
              <a:p>
                <a:pPr>
                  <a:defRPr sz="800">
                    <a:solidFill>
                      <a:schemeClr val="tx1"/>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0.0</c:formatCode>
                <c:ptCount val="5"/>
                <c:pt idx="0">
                  <c:v>4013</c:v>
                </c:pt>
                <c:pt idx="1">
                  <c:v>3850</c:v>
                </c:pt>
                <c:pt idx="2">
                  <c:v>4290</c:v>
                </c:pt>
                <c:pt idx="3">
                  <c:v>4290</c:v>
                </c:pt>
                <c:pt idx="4">
                  <c:v>4290</c:v>
                </c:pt>
              </c:numCache>
            </c:numRef>
          </c:val>
          <c:smooth val="0"/>
        </c:ser>
        <c:dLbls>
          <c:showLegendKey val="0"/>
          <c:showVal val="0"/>
          <c:showCatName val="0"/>
          <c:showSerName val="0"/>
          <c:showPercent val="0"/>
          <c:showBubbleSize val="0"/>
        </c:dLbls>
        <c:marker val="1"/>
        <c:smooth val="0"/>
        <c:axId val="89158784"/>
        <c:axId val="89161088"/>
      </c:lineChart>
      <c:catAx>
        <c:axId val="89158784"/>
        <c:scaling>
          <c:orientation val="minMax"/>
        </c:scaling>
        <c:delete val="0"/>
        <c:axPos val="b"/>
        <c:majorTickMark val="out"/>
        <c:minorTickMark val="none"/>
        <c:tickLblPos val="nextTo"/>
        <c:txPr>
          <a:bodyPr/>
          <a:lstStyle/>
          <a:p>
            <a:pPr>
              <a:defRPr sz="1000">
                <a:solidFill>
                  <a:schemeClr val="tx1"/>
                </a:solidFill>
              </a:defRPr>
            </a:pPr>
            <a:endParaRPr lang="ru-RU"/>
          </a:p>
        </c:txPr>
        <c:crossAx val="89161088"/>
        <c:crosses val="autoZero"/>
        <c:auto val="1"/>
        <c:lblAlgn val="ctr"/>
        <c:lblOffset val="100"/>
        <c:noMultiLvlLbl val="0"/>
      </c:catAx>
      <c:valAx>
        <c:axId val="89161088"/>
        <c:scaling>
          <c:orientation val="minMax"/>
        </c:scaling>
        <c:delete val="0"/>
        <c:axPos val="l"/>
        <c:majorGridlines/>
        <c:numFmt formatCode="0.0" sourceLinked="1"/>
        <c:majorTickMark val="out"/>
        <c:minorTickMark val="none"/>
        <c:tickLblPos val="nextTo"/>
        <c:txPr>
          <a:bodyPr/>
          <a:lstStyle/>
          <a:p>
            <a:pPr>
              <a:defRPr sz="800">
                <a:solidFill>
                  <a:schemeClr val="tx1"/>
                </a:solidFill>
              </a:defRPr>
            </a:pPr>
            <a:endParaRPr lang="ru-RU"/>
          </a:p>
        </c:txPr>
        <c:crossAx val="89158784"/>
        <c:crosses val="autoZero"/>
        <c:crossBetween val="between"/>
        <c:majorUnit val="100"/>
      </c:valAx>
    </c:plotArea>
    <c:plotVisOnly val="1"/>
    <c:dispBlanksAs val="gap"/>
    <c:showDLblsOverMax val="0"/>
  </c:chart>
  <c:txPr>
    <a:bodyPr/>
    <a:lstStyle/>
    <a:p>
      <a:pPr>
        <a:defRPr sz="1800">
          <a:solidFill>
            <a:schemeClr val="accent6"/>
          </a:solidFil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2">
                    <a:lumMod val="50000"/>
                  </a:schemeClr>
                </a:solidFill>
              </a:defRPr>
            </a:pPr>
            <a:r>
              <a:rPr lang="ru-RU" sz="1200" dirty="0" smtClean="0">
                <a:solidFill>
                  <a:schemeClr val="tx2">
                    <a:lumMod val="50000"/>
                  </a:schemeClr>
                </a:solidFill>
              </a:rPr>
              <a:t>Численность </a:t>
            </a:r>
            <a:r>
              <a:rPr lang="ru-RU" sz="1200" baseline="0" dirty="0" smtClean="0">
                <a:solidFill>
                  <a:schemeClr val="tx2">
                    <a:lumMod val="50000"/>
                  </a:schemeClr>
                </a:solidFill>
              </a:rPr>
              <a:t> учащихся в общеобразовательных учреждениях</a:t>
            </a:r>
            <a:r>
              <a:rPr lang="ru-RU" sz="1200" dirty="0" smtClean="0">
                <a:solidFill>
                  <a:schemeClr val="tx2">
                    <a:lumMod val="50000"/>
                  </a:schemeClr>
                </a:solidFill>
              </a:rPr>
              <a:t>(чел.)</a:t>
            </a:r>
            <a:endParaRPr lang="ru-RU" sz="1200" dirty="0">
              <a:solidFill>
                <a:schemeClr val="tx2">
                  <a:lumMod val="50000"/>
                </a:schemeClr>
              </a:solidFill>
            </a:endParaRPr>
          </a:p>
        </c:rich>
      </c:tx>
      <c:layout>
        <c:manualLayout>
          <c:xMode val="edge"/>
          <c:yMode val="edge"/>
          <c:x val="0.18516088054881502"/>
          <c:y val="2.5195613185836494E-2"/>
        </c:manualLayout>
      </c:layout>
      <c:overlay val="0"/>
    </c:title>
    <c:autoTitleDeleted val="0"/>
    <c:plotArea>
      <c:layout/>
      <c:lineChart>
        <c:grouping val="stacked"/>
        <c:varyColors val="0"/>
        <c:ser>
          <c:idx val="0"/>
          <c:order val="0"/>
          <c:tx>
            <c:strRef>
              <c:f>Лист1!$B$1</c:f>
              <c:strCache>
                <c:ptCount val="1"/>
                <c:pt idx="0">
                  <c:v>Доля населения, систематически занимающегося физической культурой и спортом  в общей численность населения</c:v>
                </c:pt>
              </c:strCache>
            </c:strRef>
          </c:tx>
          <c:spPr>
            <a:ln w="12000" cap="flat" cmpd="sng" algn="ctr">
              <a:solidFill>
                <a:schemeClr val="accent1"/>
              </a:solidFill>
              <a:prstDash val="solid"/>
            </a:ln>
            <a:effectLst>
              <a:glow rad="63500">
                <a:schemeClr val="accent1">
                  <a:alpha val="45000"/>
                  <a:satMod val="120000"/>
                </a:schemeClr>
              </a:glow>
            </a:effectLst>
          </c:spPr>
          <c:dLbls>
            <c:txPr>
              <a:bodyPr/>
              <a:lstStyle/>
              <a:p>
                <a:pPr>
                  <a:defRPr sz="800">
                    <a:solidFill>
                      <a:schemeClr val="tx1"/>
                    </a:solidFill>
                  </a:defRPr>
                </a:pPr>
                <a:endParaRPr lang="ru-RU"/>
              </a:p>
            </c:txPr>
            <c:showLegendKey val="0"/>
            <c:showVal val="1"/>
            <c:showCatName val="0"/>
            <c:showSerName val="0"/>
            <c:showPercent val="0"/>
            <c:showBubbleSize val="0"/>
            <c:showLeaderLines val="0"/>
          </c:dLbls>
          <c:cat>
            <c:strRef>
              <c:f>Лист1!$A$2:$A$6</c:f>
              <c:strCache>
                <c:ptCount val="5"/>
                <c:pt idx="0">
                  <c:v>2014
год</c:v>
                </c:pt>
                <c:pt idx="1">
                  <c:v>2015
год</c:v>
                </c:pt>
                <c:pt idx="2">
                  <c:v>2016
год</c:v>
                </c:pt>
                <c:pt idx="3">
                  <c:v>2017
год</c:v>
                </c:pt>
                <c:pt idx="4">
                  <c:v>2018
год</c:v>
                </c:pt>
              </c:strCache>
            </c:strRef>
          </c:cat>
          <c:val>
            <c:numRef>
              <c:f>Лист1!$B$2:$B$6</c:f>
              <c:numCache>
                <c:formatCode>0.0</c:formatCode>
                <c:ptCount val="5"/>
                <c:pt idx="0">
                  <c:v>6927</c:v>
                </c:pt>
                <c:pt idx="1">
                  <c:v>6128</c:v>
                </c:pt>
                <c:pt idx="2">
                  <c:v>6195</c:v>
                </c:pt>
                <c:pt idx="3">
                  <c:v>6252</c:v>
                </c:pt>
                <c:pt idx="4">
                  <c:v>6270</c:v>
                </c:pt>
              </c:numCache>
            </c:numRef>
          </c:val>
          <c:smooth val="0"/>
        </c:ser>
        <c:dLbls>
          <c:showLegendKey val="0"/>
          <c:showVal val="0"/>
          <c:showCatName val="0"/>
          <c:showSerName val="0"/>
          <c:showPercent val="0"/>
          <c:showBubbleSize val="0"/>
        </c:dLbls>
        <c:marker val="1"/>
        <c:smooth val="0"/>
        <c:axId val="82564992"/>
        <c:axId val="82566528"/>
      </c:lineChart>
      <c:catAx>
        <c:axId val="82564992"/>
        <c:scaling>
          <c:orientation val="minMax"/>
        </c:scaling>
        <c:delete val="0"/>
        <c:axPos val="b"/>
        <c:majorTickMark val="out"/>
        <c:minorTickMark val="none"/>
        <c:tickLblPos val="nextTo"/>
        <c:txPr>
          <a:bodyPr/>
          <a:lstStyle/>
          <a:p>
            <a:pPr>
              <a:defRPr sz="1000">
                <a:solidFill>
                  <a:schemeClr val="tx1"/>
                </a:solidFill>
              </a:defRPr>
            </a:pPr>
            <a:endParaRPr lang="ru-RU"/>
          </a:p>
        </c:txPr>
        <c:crossAx val="82566528"/>
        <c:crosses val="autoZero"/>
        <c:auto val="1"/>
        <c:lblAlgn val="ctr"/>
        <c:lblOffset val="100"/>
        <c:noMultiLvlLbl val="0"/>
      </c:catAx>
      <c:valAx>
        <c:axId val="82566528"/>
        <c:scaling>
          <c:orientation val="minMax"/>
        </c:scaling>
        <c:delete val="0"/>
        <c:axPos val="l"/>
        <c:majorGridlines/>
        <c:numFmt formatCode="0.0" sourceLinked="1"/>
        <c:majorTickMark val="out"/>
        <c:minorTickMark val="none"/>
        <c:tickLblPos val="nextTo"/>
        <c:txPr>
          <a:bodyPr/>
          <a:lstStyle/>
          <a:p>
            <a:pPr>
              <a:defRPr sz="800">
                <a:solidFill>
                  <a:schemeClr val="tx1"/>
                </a:solidFill>
              </a:defRPr>
            </a:pPr>
            <a:endParaRPr lang="ru-RU"/>
          </a:p>
        </c:txPr>
        <c:crossAx val="82564992"/>
        <c:crosses val="autoZero"/>
        <c:crossBetween val="between"/>
        <c:majorUnit val="100"/>
      </c:valAx>
    </c:plotArea>
    <c:plotVisOnly val="1"/>
    <c:dispBlanksAs val="gap"/>
    <c:showDLblsOverMax val="0"/>
  </c:chart>
  <c:txPr>
    <a:bodyPr/>
    <a:lstStyle/>
    <a:p>
      <a:pPr>
        <a:defRPr sz="1800">
          <a:solidFill>
            <a:schemeClr val="accent6"/>
          </a:solidFill>
        </a:defRPr>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0.58696</cdr:x>
      <cdr:y>0.26829</cdr:y>
    </cdr:from>
    <cdr:to>
      <cdr:x>0.86581</cdr:x>
      <cdr:y>0.35026</cdr:y>
    </cdr:to>
    <cdr:sp macro="" textlink="">
      <cdr:nvSpPr>
        <cdr:cNvPr id="2" name="Заголовок 1"/>
        <cdr:cNvSpPr>
          <a:spLocks xmlns:a="http://schemas.openxmlformats.org/drawingml/2006/main" noGrp="1"/>
        </cdr:cNvSpPr>
      </cdr:nvSpPr>
      <cdr:spPr>
        <a:xfrm xmlns:a="http://schemas.openxmlformats.org/drawingml/2006/main">
          <a:off x="3888432" y="792088"/>
          <a:ext cx="1847307" cy="242002"/>
        </a:xfrm>
        <a:prstGeom xmlns:a="http://schemas.openxmlformats.org/drawingml/2006/main" prst="rect">
          <a:avLst/>
        </a:prstGeom>
      </cdr:spPr>
      <cdr:txBody>
        <a:bodyPr xmlns:a="http://schemas.openxmlformats.org/drawingml/2006/main" vert="horz" anchor="t">
          <a:noAutofit/>
        </a:bodyPr>
        <a:lstStyle xmlns:a="http://schemas.openxmlformats.org/drawingml/2006/main">
          <a:lvl1pPr algn="l" rtl="0" eaLnBrk="1" latinLnBrk="0" hangingPunct="1">
            <a:spcBef>
              <a:spcPct val="0"/>
            </a:spcBef>
            <a:buNone/>
            <a:defRPr kumimoji="0" sz="4000" kern="1200" spc="-100" baseline="0">
              <a:solidFill>
                <a:srgbClr val="D6ECFF">
                  <a:satMod val="200000"/>
                </a:srgbClr>
              </a:solidFill>
              <a:latin typeface="Constantia"/>
            </a:defRPr>
          </a:lvl1pPr>
          <a:extLst/>
        </a:lstStyle>
        <a:p xmlns:a="http://schemas.openxmlformats.org/drawingml/2006/main">
          <a:r>
            <a:rPr lang="ru-RU" sz="1500" dirty="0" smtClean="0">
              <a:solidFill>
                <a:srgbClr val="002060"/>
              </a:solidFill>
            </a:rPr>
            <a:t>Индексы</a:t>
          </a:r>
          <a:r>
            <a:rPr lang="ru-RU" sz="1800" dirty="0" smtClean="0">
              <a:solidFill>
                <a:srgbClr val="002060"/>
              </a:solidFill>
            </a:rPr>
            <a:t> объёмов</a:t>
          </a:r>
          <a:endParaRPr lang="ru-RU" sz="1800" dirty="0">
            <a:solidFill>
              <a:srgbClr val="002060"/>
            </a:solidFill>
          </a:endParaRPr>
        </a:p>
      </cdr:txBody>
    </cdr:sp>
  </cdr:relSizeAnchor>
  <cdr:relSizeAnchor xmlns:cdr="http://schemas.openxmlformats.org/drawingml/2006/chartDrawing">
    <cdr:from>
      <cdr:x>0.15385</cdr:x>
      <cdr:y>0.71642</cdr:y>
    </cdr:from>
    <cdr:to>
      <cdr:x>0.23077</cdr:x>
      <cdr:y>0.79104</cdr:y>
    </cdr:to>
    <cdr:sp macro="" textlink="">
      <cdr:nvSpPr>
        <cdr:cNvPr id="4" name="Прямоугольник 3"/>
        <cdr:cNvSpPr/>
      </cdr:nvSpPr>
      <cdr:spPr>
        <a:xfrm xmlns:a="http://schemas.openxmlformats.org/drawingml/2006/main">
          <a:off x="1152128" y="3456384"/>
          <a:ext cx="576064" cy="3600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200" dirty="0" smtClean="0">
              <a:solidFill>
                <a:srgbClr val="002060"/>
              </a:solidFill>
              <a:latin typeface="Constantia" pitchFamily="18" charset="0"/>
            </a:rPr>
            <a:t>101,3</a:t>
          </a:r>
          <a:endParaRPr lang="ru-RU" sz="1200" dirty="0">
            <a:solidFill>
              <a:srgbClr val="002060"/>
            </a:solidFill>
            <a:latin typeface="Constantia" pitchFamily="18" charset="0"/>
          </a:endParaRPr>
        </a:p>
      </cdr:txBody>
    </cdr:sp>
  </cdr:relSizeAnchor>
  <cdr:relSizeAnchor xmlns:cdr="http://schemas.openxmlformats.org/drawingml/2006/chartDrawing">
    <cdr:from>
      <cdr:x>0.15385</cdr:x>
      <cdr:y>0.52239</cdr:y>
    </cdr:from>
    <cdr:to>
      <cdr:x>0.23077</cdr:x>
      <cdr:y>0.59701</cdr:y>
    </cdr:to>
    <cdr:sp macro="" textlink="">
      <cdr:nvSpPr>
        <cdr:cNvPr id="5" name="Прямоугольник 4"/>
        <cdr:cNvSpPr/>
      </cdr:nvSpPr>
      <cdr:spPr>
        <a:xfrm xmlns:a="http://schemas.openxmlformats.org/drawingml/2006/main">
          <a:off x="1152128" y="2520280"/>
          <a:ext cx="576064"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99,8</a:t>
          </a:r>
          <a:endParaRPr lang="ru-RU" sz="1200" dirty="0">
            <a:solidFill>
              <a:srgbClr val="002060"/>
            </a:solidFill>
          </a:endParaRPr>
        </a:p>
      </cdr:txBody>
    </cdr:sp>
  </cdr:relSizeAnchor>
  <cdr:relSizeAnchor xmlns:cdr="http://schemas.openxmlformats.org/drawingml/2006/chartDrawing">
    <cdr:from>
      <cdr:x>0.15385</cdr:x>
      <cdr:y>0.32836</cdr:y>
    </cdr:from>
    <cdr:to>
      <cdr:x>0.23077</cdr:x>
      <cdr:y>0.40299</cdr:y>
    </cdr:to>
    <cdr:sp macro="" textlink="">
      <cdr:nvSpPr>
        <cdr:cNvPr id="6" name="Прямоугольник 5"/>
        <cdr:cNvSpPr/>
      </cdr:nvSpPr>
      <cdr:spPr>
        <a:xfrm xmlns:a="http://schemas.openxmlformats.org/drawingml/2006/main">
          <a:off x="1152128" y="1584176"/>
          <a:ext cx="576064"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101,1</a:t>
          </a:r>
          <a:endParaRPr lang="ru-RU" sz="1200" dirty="0">
            <a:solidFill>
              <a:srgbClr val="002060"/>
            </a:solidFill>
          </a:endParaRPr>
        </a:p>
      </cdr:txBody>
    </cdr:sp>
  </cdr:relSizeAnchor>
  <cdr:relSizeAnchor xmlns:cdr="http://schemas.openxmlformats.org/drawingml/2006/chartDrawing">
    <cdr:from>
      <cdr:x>0.46154</cdr:x>
      <cdr:y>0.13433</cdr:y>
    </cdr:from>
    <cdr:to>
      <cdr:x>0.55769</cdr:x>
      <cdr:y>0.20896</cdr:y>
    </cdr:to>
    <cdr:sp macro="" textlink="">
      <cdr:nvSpPr>
        <cdr:cNvPr id="7" name="Прямоугольник 6"/>
        <cdr:cNvSpPr/>
      </cdr:nvSpPr>
      <cdr:spPr>
        <a:xfrm xmlns:a="http://schemas.openxmlformats.org/drawingml/2006/main">
          <a:off x="3456384" y="648072"/>
          <a:ext cx="720080"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102,0</a:t>
          </a:r>
          <a:endParaRPr lang="ru-RU" sz="1200" dirty="0">
            <a:solidFill>
              <a:srgbClr val="002060"/>
            </a:solidFill>
          </a:endParaRPr>
        </a:p>
      </cdr:txBody>
    </cdr:sp>
  </cdr:relSizeAnchor>
  <cdr:relSizeAnchor xmlns:cdr="http://schemas.openxmlformats.org/drawingml/2006/chartDrawing">
    <cdr:from>
      <cdr:x>0.30769</cdr:x>
      <cdr:y>0.52239</cdr:y>
    </cdr:from>
    <cdr:to>
      <cdr:x>0.38462</cdr:x>
      <cdr:y>0.59701</cdr:y>
    </cdr:to>
    <cdr:sp macro="" textlink="">
      <cdr:nvSpPr>
        <cdr:cNvPr id="8" name="Прямоугольник 7"/>
        <cdr:cNvSpPr/>
      </cdr:nvSpPr>
      <cdr:spPr>
        <a:xfrm xmlns:a="http://schemas.openxmlformats.org/drawingml/2006/main">
          <a:off x="2304256" y="2520280"/>
          <a:ext cx="576064"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110,3</a:t>
          </a:r>
          <a:endParaRPr lang="ru-RU" sz="1200" dirty="0">
            <a:solidFill>
              <a:srgbClr val="002060"/>
            </a:solidFill>
          </a:endParaRPr>
        </a:p>
      </cdr:txBody>
    </cdr:sp>
  </cdr:relSizeAnchor>
  <cdr:relSizeAnchor xmlns:cdr="http://schemas.openxmlformats.org/drawingml/2006/chartDrawing">
    <cdr:from>
      <cdr:x>0.47115</cdr:x>
      <cdr:y>0.71642</cdr:y>
    </cdr:from>
    <cdr:to>
      <cdr:x>0.55769</cdr:x>
      <cdr:y>0.79104</cdr:y>
    </cdr:to>
    <cdr:sp macro="" textlink="">
      <cdr:nvSpPr>
        <cdr:cNvPr id="9" name="Прямоугольник 8"/>
        <cdr:cNvSpPr/>
      </cdr:nvSpPr>
      <cdr:spPr>
        <a:xfrm xmlns:a="http://schemas.openxmlformats.org/drawingml/2006/main">
          <a:off x="3528392" y="3456384"/>
          <a:ext cx="648072"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100,1</a:t>
          </a:r>
        </a:p>
      </cdr:txBody>
    </cdr:sp>
  </cdr:relSizeAnchor>
  <cdr:relSizeAnchor xmlns:cdr="http://schemas.openxmlformats.org/drawingml/2006/chartDrawing">
    <cdr:from>
      <cdr:x>0.30769</cdr:x>
      <cdr:y>0.13433</cdr:y>
    </cdr:from>
    <cdr:to>
      <cdr:x>0.38462</cdr:x>
      <cdr:y>0.20896</cdr:y>
    </cdr:to>
    <cdr:sp macro="" textlink="">
      <cdr:nvSpPr>
        <cdr:cNvPr id="10" name="Прямоугольник 9"/>
        <cdr:cNvSpPr/>
      </cdr:nvSpPr>
      <cdr:spPr>
        <a:xfrm xmlns:a="http://schemas.openxmlformats.org/drawingml/2006/main">
          <a:off x="2304256" y="648072"/>
          <a:ext cx="576064"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102,1</a:t>
          </a:r>
          <a:endParaRPr lang="ru-RU" sz="1200" dirty="0">
            <a:solidFill>
              <a:srgbClr val="002060"/>
            </a:solidFill>
          </a:endParaRPr>
        </a:p>
      </cdr:txBody>
    </cdr:sp>
  </cdr:relSizeAnchor>
  <cdr:relSizeAnchor xmlns:cdr="http://schemas.openxmlformats.org/drawingml/2006/chartDrawing">
    <cdr:from>
      <cdr:x>0.30769</cdr:x>
      <cdr:y>0.71642</cdr:y>
    </cdr:from>
    <cdr:to>
      <cdr:x>0.39423</cdr:x>
      <cdr:y>0.79104</cdr:y>
    </cdr:to>
    <cdr:sp macro="" textlink="">
      <cdr:nvSpPr>
        <cdr:cNvPr id="11" name="Прямоугольник 10"/>
        <cdr:cNvSpPr/>
      </cdr:nvSpPr>
      <cdr:spPr>
        <a:xfrm xmlns:a="http://schemas.openxmlformats.org/drawingml/2006/main">
          <a:off x="2304256" y="3456384"/>
          <a:ext cx="648072"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100,8</a:t>
          </a:r>
        </a:p>
      </cdr:txBody>
    </cdr:sp>
  </cdr:relSizeAnchor>
  <cdr:relSizeAnchor xmlns:cdr="http://schemas.openxmlformats.org/drawingml/2006/chartDrawing">
    <cdr:from>
      <cdr:x>0.30769</cdr:x>
      <cdr:y>0.32836</cdr:y>
    </cdr:from>
    <cdr:to>
      <cdr:x>0.42308</cdr:x>
      <cdr:y>0.40299</cdr:y>
    </cdr:to>
    <cdr:sp macro="" textlink="">
      <cdr:nvSpPr>
        <cdr:cNvPr id="12" name="Прямоугольник 11"/>
        <cdr:cNvSpPr/>
      </cdr:nvSpPr>
      <cdr:spPr>
        <a:xfrm xmlns:a="http://schemas.openxmlformats.org/drawingml/2006/main">
          <a:off x="2304256" y="1584176"/>
          <a:ext cx="864096"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101,8</a:t>
          </a:r>
          <a:endParaRPr lang="ru-RU" sz="1200" dirty="0">
            <a:solidFill>
              <a:srgbClr val="002060"/>
            </a:solidFill>
          </a:endParaRPr>
        </a:p>
      </cdr:txBody>
    </cdr:sp>
  </cdr:relSizeAnchor>
  <cdr:relSizeAnchor xmlns:cdr="http://schemas.openxmlformats.org/drawingml/2006/chartDrawing">
    <cdr:from>
      <cdr:x>0.14423</cdr:x>
      <cdr:y>0.13433</cdr:y>
    </cdr:from>
    <cdr:to>
      <cdr:x>0.25</cdr:x>
      <cdr:y>0.20896</cdr:y>
    </cdr:to>
    <cdr:sp macro="" textlink="">
      <cdr:nvSpPr>
        <cdr:cNvPr id="13" name="Прямоугольник 12"/>
        <cdr:cNvSpPr/>
      </cdr:nvSpPr>
      <cdr:spPr>
        <a:xfrm xmlns:a="http://schemas.openxmlformats.org/drawingml/2006/main">
          <a:off x="1080120" y="648072"/>
          <a:ext cx="792088"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102,7</a:t>
          </a:r>
          <a:endParaRPr lang="ru-RU" sz="1200" dirty="0">
            <a:solidFill>
              <a:srgbClr val="002060"/>
            </a:solidFill>
          </a:endParaRPr>
        </a:p>
      </cdr:txBody>
    </cdr:sp>
  </cdr:relSizeAnchor>
  <cdr:relSizeAnchor xmlns:cdr="http://schemas.openxmlformats.org/drawingml/2006/chartDrawing">
    <cdr:from>
      <cdr:x>0.46154</cdr:x>
      <cdr:y>0.52239</cdr:y>
    </cdr:from>
    <cdr:to>
      <cdr:x>0.55769</cdr:x>
      <cdr:y>0.59701</cdr:y>
    </cdr:to>
    <cdr:sp macro="" textlink="">
      <cdr:nvSpPr>
        <cdr:cNvPr id="14" name="Прямоугольник 13"/>
        <cdr:cNvSpPr/>
      </cdr:nvSpPr>
      <cdr:spPr>
        <a:xfrm xmlns:a="http://schemas.openxmlformats.org/drawingml/2006/main">
          <a:off x="3456384" y="2520280"/>
          <a:ext cx="720080"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100,1</a:t>
          </a:r>
          <a:endParaRPr lang="ru-RU" sz="1200" dirty="0">
            <a:solidFill>
              <a:srgbClr val="002060"/>
            </a:solidFill>
          </a:endParaRPr>
        </a:p>
      </cdr:txBody>
    </cdr:sp>
  </cdr:relSizeAnchor>
  <cdr:relSizeAnchor xmlns:cdr="http://schemas.openxmlformats.org/drawingml/2006/chartDrawing">
    <cdr:from>
      <cdr:x>0.47115</cdr:x>
      <cdr:y>0.32836</cdr:y>
    </cdr:from>
    <cdr:to>
      <cdr:x>0.54808</cdr:x>
      <cdr:y>0.40299</cdr:y>
    </cdr:to>
    <cdr:sp macro="" textlink="">
      <cdr:nvSpPr>
        <cdr:cNvPr id="15" name="Прямоугольник 14"/>
        <cdr:cNvSpPr/>
      </cdr:nvSpPr>
      <cdr:spPr>
        <a:xfrm xmlns:a="http://schemas.openxmlformats.org/drawingml/2006/main">
          <a:off x="3528392" y="1584176"/>
          <a:ext cx="576064" cy="360040"/>
        </a:xfrm>
        <a:prstGeom xmlns:a="http://schemas.openxmlformats.org/drawingml/2006/main" prst="rect">
          <a:avLst/>
        </a:prstGeom>
        <a:noFill xmlns:a="http://schemas.openxmlformats.org/drawingml/2006/main"/>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r>
            <a:rPr lang="ru-RU" sz="1200" dirty="0" smtClean="0">
              <a:solidFill>
                <a:srgbClr val="002060"/>
              </a:solidFill>
            </a:rPr>
            <a:t>101,2</a:t>
          </a:r>
          <a:endParaRPr lang="ru-RU" sz="1200"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84D43-0515-4CBC-8195-F4ACB1A5DD8F}" type="datetimeFigureOut">
              <a:rPr lang="ru-RU" smtClean="0"/>
              <a:t>25.12.2015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FC7E3-1584-4884-9F6E-35DAE63C2CE1}" type="slidenum">
              <a:rPr lang="ru-RU" smtClean="0"/>
              <a:t>‹#›</a:t>
            </a:fld>
            <a:endParaRPr lang="ru-RU"/>
          </a:p>
        </p:txBody>
      </p:sp>
    </p:spTree>
    <p:extLst>
      <p:ext uri="{BB962C8B-B14F-4D97-AF65-F5344CB8AC3E}">
        <p14:creationId xmlns:p14="http://schemas.microsoft.com/office/powerpoint/2010/main" val="136805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9FC7E3-1584-4884-9F6E-35DAE63C2CE1}" type="slidenum">
              <a:rPr lang="ru-RU" smtClean="0"/>
              <a:t>1</a:t>
            </a:fld>
            <a:endParaRPr lang="ru-RU"/>
          </a:p>
        </p:txBody>
      </p:sp>
    </p:spTree>
    <p:extLst>
      <p:ext uri="{BB962C8B-B14F-4D97-AF65-F5344CB8AC3E}">
        <p14:creationId xmlns:p14="http://schemas.microsoft.com/office/powerpoint/2010/main" val="159657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9FC7E3-1584-4884-9F6E-35DAE63C2CE1}" type="slidenum">
              <a:rPr lang="ru-RU" smtClean="0"/>
              <a:t>24</a:t>
            </a:fld>
            <a:endParaRPr lang="ru-RU"/>
          </a:p>
        </p:txBody>
      </p:sp>
    </p:spTree>
    <p:extLst>
      <p:ext uri="{BB962C8B-B14F-4D97-AF65-F5344CB8AC3E}">
        <p14:creationId xmlns:p14="http://schemas.microsoft.com/office/powerpoint/2010/main" val="179755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9FC7E3-1584-4884-9F6E-35DAE63C2CE1}" type="slidenum">
              <a:rPr lang="ru-RU" smtClean="0"/>
              <a:t>34</a:t>
            </a:fld>
            <a:endParaRPr lang="ru-RU"/>
          </a:p>
        </p:txBody>
      </p:sp>
    </p:spTree>
    <p:extLst>
      <p:ext uri="{BB962C8B-B14F-4D97-AF65-F5344CB8AC3E}">
        <p14:creationId xmlns:p14="http://schemas.microsoft.com/office/powerpoint/2010/main" val="122176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762DF32-4847-4F77-9531-8BAB1D512ADF}" type="datetimeFigureOut">
              <a:rPr lang="ru-RU" smtClean="0"/>
              <a:t>25.12.2015</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FFBD2DA-7101-4959-9BB7-3F9C903A8615}"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62DF32-4847-4F77-9531-8BAB1D512ADF}"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62DF32-4847-4F77-9531-8BAB1D512ADF}"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FFBD2DA-7101-4959-9BB7-3F9C903A861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62DF32-4847-4F77-9531-8BAB1D512ADF}" type="datetimeFigureOut">
              <a:rPr lang="ru-RU" smtClean="0"/>
              <a:t>25.12.2015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FBD2DA-7101-4959-9BB7-3F9C903A8615}"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4762DF32-4847-4F77-9531-8BAB1D512ADF}" type="datetimeFigureOut">
              <a:rPr lang="ru-RU" smtClean="0"/>
              <a:t>25.12.2015</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FFBD2DA-7101-4959-9BB7-3F9C903A8615}"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62DF32-4847-4F77-9531-8BAB1D512ADF}"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FBD2DA-7101-4959-9BB7-3F9C903A8615}"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62DF32-4847-4F77-9531-8BAB1D512ADF}" type="datetimeFigureOut">
              <a:rPr lang="ru-RU" smtClean="0"/>
              <a:t>25.12.2015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FBD2DA-7101-4959-9BB7-3F9C903A8615}"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62DF32-4847-4F77-9531-8BAB1D512ADF}" type="datetimeFigureOut">
              <a:rPr lang="ru-RU" smtClean="0"/>
              <a:t>25.12.2015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FBD2DA-7101-4959-9BB7-3F9C903A8615}"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762DF32-4847-4F77-9531-8BAB1D512ADF}" type="datetimeFigureOut">
              <a:rPr lang="ru-RU" smtClean="0"/>
              <a:t>25.12.2015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FBD2DA-7101-4959-9BB7-3F9C903A861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62DF32-4847-4F77-9531-8BAB1D512ADF}"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FFBD2DA-7101-4959-9BB7-3F9C903A8615}"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62DF32-4847-4F77-9531-8BAB1D512ADF}" type="datetimeFigureOut">
              <a:rPr lang="ru-RU" smtClean="0"/>
              <a:t>25.12.2015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FBD2DA-7101-4959-9BB7-3F9C903A8615}"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762DF32-4847-4F77-9531-8BAB1D512ADF}" type="datetimeFigureOut">
              <a:rPr lang="ru-RU" smtClean="0"/>
              <a:t>25.12.2015</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FFBD2DA-7101-4959-9BB7-3F9C903A861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mailto:finupr@citysever.r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021288"/>
            <a:ext cx="8784976" cy="523220"/>
          </a:xfrm>
          <a:prstGeom prst="rect">
            <a:avLst/>
          </a:prstGeom>
          <a:noFill/>
        </p:spPr>
        <p:txBody>
          <a:bodyPr wrap="square" rtlCol="0">
            <a:spAutoFit/>
          </a:bodyPr>
          <a:lstStyle/>
          <a:p>
            <a:pPr algn="ctr"/>
            <a:r>
              <a:rPr lang="ru-RU" sz="2800" b="1" i="1" dirty="0" smtClean="0">
                <a:effectLst>
                  <a:outerShdw blurRad="63500" sx="102000" sy="102000" algn="ctr" rotWithShape="0">
                    <a:prstClr val="black">
                      <a:alpha val="40000"/>
                    </a:prstClr>
                  </a:outerShdw>
                </a:effectLst>
                <a:latin typeface="+mj-lt"/>
              </a:rPr>
              <a:t>Бюджет   ЗАТО г. Североморск   на 201</a:t>
            </a:r>
            <a:r>
              <a:rPr lang="en-US" sz="2800" b="1" i="1" dirty="0" smtClean="0">
                <a:effectLst>
                  <a:outerShdw blurRad="63500" sx="102000" sy="102000" algn="ctr" rotWithShape="0">
                    <a:prstClr val="black">
                      <a:alpha val="40000"/>
                    </a:prstClr>
                  </a:outerShdw>
                </a:effectLst>
                <a:latin typeface="+mj-lt"/>
              </a:rPr>
              <a:t>6</a:t>
            </a:r>
            <a:r>
              <a:rPr lang="ru-RU" sz="2800" b="1" i="1" dirty="0" smtClean="0">
                <a:effectLst>
                  <a:outerShdw blurRad="63500" sx="102000" sy="102000" algn="ctr" rotWithShape="0">
                    <a:prstClr val="black">
                      <a:alpha val="40000"/>
                    </a:prstClr>
                  </a:outerShdw>
                </a:effectLst>
                <a:latin typeface="+mj-lt"/>
              </a:rPr>
              <a:t> год</a:t>
            </a:r>
            <a:r>
              <a:rPr lang="en-US" sz="2800" b="1" i="1" dirty="0" smtClean="0">
                <a:effectLst>
                  <a:outerShdw blurRad="63500" sx="102000" sy="102000" algn="ctr" rotWithShape="0">
                    <a:prstClr val="black">
                      <a:alpha val="40000"/>
                    </a:prstClr>
                  </a:outerShdw>
                </a:effectLst>
                <a:latin typeface="+mj-lt"/>
              </a:rPr>
              <a:t> </a:t>
            </a:r>
            <a:endParaRPr lang="ru-RU" sz="2800" b="1" i="1" dirty="0" smtClean="0">
              <a:effectLst>
                <a:outerShdw blurRad="63500" sx="102000" sy="102000" algn="ctr" rotWithShape="0">
                  <a:prstClr val="black">
                    <a:alpha val="40000"/>
                  </a:prstClr>
                </a:outerShdw>
              </a:effectLst>
              <a:latin typeface="+mj-lt"/>
            </a:endParaRPr>
          </a:p>
        </p:txBody>
      </p:sp>
      <p:pic>
        <p:nvPicPr>
          <p:cNvPr id="6146" name="Picture 2" descr="C:\Users\shkoda.FINOTDEL\Downloads\84ftcDlUeP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5554"/>
            <a:ext cx="8928992" cy="573171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5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1409360" cy="400110"/>
          </a:xfrm>
          <a:prstGeom prst="rect">
            <a:avLst/>
          </a:prstGeom>
          <a:noFill/>
        </p:spPr>
        <p:txBody>
          <a:bodyPr wrap="none" rtlCol="0">
            <a:spAutoFit/>
          </a:bodyPr>
          <a:lstStyle/>
          <a:p>
            <a:r>
              <a:rPr lang="ru-RU" sz="2000" b="1" dirty="0" smtClean="0"/>
              <a:t>Субвенции</a:t>
            </a:r>
            <a:endParaRPr lang="ru-RU" sz="2000" b="1" dirty="0"/>
          </a:p>
        </p:txBody>
      </p:sp>
      <p:sp>
        <p:nvSpPr>
          <p:cNvPr id="4" name="TextBox 3"/>
          <p:cNvSpPr txBox="1"/>
          <p:nvPr/>
        </p:nvSpPr>
        <p:spPr>
          <a:xfrm>
            <a:off x="7740352" y="876782"/>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5" name="TextBox 4"/>
          <p:cNvSpPr txBox="1"/>
          <p:nvPr/>
        </p:nvSpPr>
        <p:spPr>
          <a:xfrm>
            <a:off x="5940152" y="611396"/>
            <a:ext cx="124585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threePt" dir="t"/>
          </a:scene3d>
        </p:spPr>
        <p:txBody>
          <a:bodyPr wrap="none" rtlCol="0">
            <a:spAutoFit/>
          </a:bodyPr>
          <a:lstStyle/>
          <a:p>
            <a:r>
              <a:rPr lang="ru-RU" dirty="0" smtClean="0"/>
              <a:t>субвенции</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583906253"/>
              </p:ext>
            </p:extLst>
          </p:nvPr>
        </p:nvGraphicFramePr>
        <p:xfrm>
          <a:off x="395536" y="1153822"/>
          <a:ext cx="8496944" cy="5186096"/>
        </p:xfrm>
        <a:graphic>
          <a:graphicData uri="http://schemas.openxmlformats.org/drawingml/2006/table">
            <a:tbl>
              <a:tblPr>
                <a:tableStyleId>{5C22544A-7EE6-4342-B048-85BDC9FD1C3A}</a:tableStyleId>
              </a:tblPr>
              <a:tblGrid>
                <a:gridCol w="5809875"/>
                <a:gridCol w="726235"/>
                <a:gridCol w="580989"/>
                <a:gridCol w="508365"/>
                <a:gridCol w="439432"/>
                <a:gridCol w="432048"/>
              </a:tblGrid>
              <a:tr h="104746">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rowSpan="2">
                  <a:txBody>
                    <a:bodyPr/>
                    <a:lstStyle/>
                    <a:p>
                      <a:pPr algn="ctr" fontAlgn="ctr"/>
                      <a:r>
                        <a:rPr lang="ru-RU" sz="800" b="1" u="none" strike="noStrike" dirty="0">
                          <a:effectLst/>
                        </a:rPr>
                        <a:t> Отчет                2014 год </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rowSpan="2">
                  <a:txBody>
                    <a:bodyPr/>
                    <a:lstStyle/>
                    <a:p>
                      <a:pPr algn="ctr" fontAlgn="ctr"/>
                      <a:r>
                        <a:rPr lang="ru-RU" sz="800" b="1" u="none" strike="noStrike" dirty="0">
                          <a:effectLst/>
                        </a:rPr>
                        <a:t>Уточненная роспись                         2015 год</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rowSpan="2">
                  <a:txBody>
                    <a:bodyPr/>
                    <a:lstStyle/>
                    <a:p>
                      <a:pPr algn="ctr" fontAlgn="ctr"/>
                      <a:r>
                        <a:rPr lang="ru-RU" sz="800" b="1" u="none" strike="noStrike" dirty="0">
                          <a:effectLst/>
                        </a:rPr>
                        <a:t>Проект                  2016 год</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gridSpan="2">
                  <a:txBody>
                    <a:bodyPr/>
                    <a:lstStyle/>
                    <a:p>
                      <a:pPr algn="ctr" fontAlgn="t"/>
                      <a:r>
                        <a:rPr lang="ru-RU" sz="800" b="1" u="none" strike="noStrike" dirty="0">
                          <a:effectLst/>
                        </a:rPr>
                        <a:t>Отклонение                    2016 г. к 2015 г.</a:t>
                      </a:r>
                      <a:endParaRPr lang="ru-RU" sz="800" b="1" i="0" u="none" strike="noStrike" dirty="0">
                        <a:solidFill>
                          <a:srgbClr val="000000"/>
                        </a:solidFill>
                        <a:effectLst/>
                        <a:latin typeface="Times New Roman"/>
                      </a:endParaRPr>
                    </a:p>
                  </a:txBody>
                  <a:tcPr marL="1951" marR="1951" marT="1951" marB="0">
                    <a:solidFill>
                      <a:schemeClr val="accent1">
                        <a:lumMod val="20000"/>
                        <a:lumOff val="80000"/>
                      </a:schemeClr>
                    </a:solidFill>
                  </a:tcPr>
                </a:tc>
                <a:tc hMerge="1">
                  <a:txBody>
                    <a:bodyPr/>
                    <a:lstStyle/>
                    <a:p>
                      <a:endParaRPr lang="ru-RU"/>
                    </a:p>
                  </a:txBody>
                  <a:tcPr/>
                </a:tc>
              </a:tr>
              <a:tr h="15420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a:t>
                      </a:r>
                      <a:endParaRPr lang="ru-RU" sz="800" b="1"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r>
              <a:tr h="184739">
                <a:tc>
                  <a:txBody>
                    <a:bodyPr/>
                    <a:lstStyle/>
                    <a:p>
                      <a:pPr algn="l" fontAlgn="ctr"/>
                      <a:r>
                        <a:rPr lang="ru-RU" sz="800" u="none" strike="noStrike" dirty="0">
                          <a:effectLst/>
                        </a:rPr>
                        <a:t>Организация предоставления мер социальной поддержки по оплате жилого помещения и коммунальных услуг отдельным категориям граждан, работающих в сельских населенных пунктах или поселках городского типа Мурманской области</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138,2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60,8</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53,7</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-7,1</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88,3</a:t>
                      </a:r>
                      <a:endParaRPr lang="ru-RU" sz="800" b="1" i="0" u="none" strike="noStrike">
                        <a:solidFill>
                          <a:srgbClr val="000000"/>
                        </a:solidFill>
                        <a:effectLst/>
                        <a:latin typeface="Times New Roman"/>
                      </a:endParaRPr>
                    </a:p>
                  </a:txBody>
                  <a:tcPr marL="1951" marR="1951" marT="1951" marB="0" anchor="ctr"/>
                </a:tc>
              </a:tr>
              <a:tr h="139661">
                <a:tc>
                  <a:txBody>
                    <a:bodyPr/>
                    <a:lstStyle/>
                    <a:p>
                      <a:pPr algn="l" fontAlgn="ctr"/>
                      <a:r>
                        <a:rPr lang="ru-RU" sz="800" u="none" strike="noStrike" dirty="0">
                          <a:effectLst/>
                        </a:rPr>
                        <a:t>Предоставление мер социальной поддержки по оплате жилого помещения и коммунальных услуг отдельным категориям граждан, работающих в сельских населенных пунктах или поселках городского типа Мурманской области</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18 600,0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10 923,1</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7 051,6</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-3 871,5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64,6</a:t>
                      </a:r>
                      <a:endParaRPr lang="ru-RU" sz="800" b="1" i="0" u="none" strike="noStrike" dirty="0">
                        <a:solidFill>
                          <a:srgbClr val="000000"/>
                        </a:solidFill>
                        <a:effectLst/>
                        <a:latin typeface="Times New Roman"/>
                      </a:endParaRPr>
                    </a:p>
                  </a:txBody>
                  <a:tcPr marL="1951" marR="1951" marT="1951" marB="0" anchor="ctr"/>
                </a:tc>
              </a:tr>
              <a:tr h="186216">
                <a:tc>
                  <a:txBody>
                    <a:bodyPr/>
                    <a:lstStyle/>
                    <a:p>
                      <a:pPr algn="l" fontAlgn="ctr"/>
                      <a:r>
                        <a:rPr lang="ru-RU" sz="800" u="none" strike="noStrike" dirty="0">
                          <a:effectLst/>
                        </a:rPr>
                        <a:t>Реализация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совершеннолетних граждан"</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319,0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350,7</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327,4</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-23,3</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93,4</a:t>
                      </a:r>
                      <a:endParaRPr lang="ru-RU" sz="800" b="1" i="0" u="none" strike="noStrike" dirty="0">
                        <a:solidFill>
                          <a:srgbClr val="000000"/>
                        </a:solidFill>
                        <a:effectLst/>
                        <a:latin typeface="Times New Roman"/>
                      </a:endParaRPr>
                    </a:p>
                  </a:txBody>
                  <a:tcPr marL="1951" marR="1951" marT="1951" marB="0" anchor="ctr"/>
                </a:tc>
              </a:tr>
              <a:tr h="139661">
                <a:tc>
                  <a:txBody>
                    <a:bodyPr/>
                    <a:lstStyle/>
                    <a:p>
                      <a:pPr algn="l" fontAlgn="ctr"/>
                      <a:r>
                        <a:rPr lang="ru-RU" sz="800" u="none" strike="noStrike" dirty="0">
                          <a:effectLst/>
                        </a:rPr>
                        <a:t>Реализация Закона Мурманской области "О региональных нормативах финансового обеспечения образовательной деятельности муниципальных дошкольных образовательных организаций"</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302 000,0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279 926,5</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320 591,1</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40 664,6</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114,5</a:t>
                      </a:r>
                      <a:endParaRPr lang="ru-RU" sz="800" b="1" i="0" u="none" strike="noStrike" dirty="0">
                        <a:solidFill>
                          <a:srgbClr val="000000"/>
                        </a:solidFill>
                        <a:effectLst/>
                        <a:latin typeface="Times New Roman"/>
                      </a:endParaRPr>
                    </a:p>
                  </a:txBody>
                  <a:tcPr marL="1951" marR="1951" marT="1951" marB="0" anchor="ctr"/>
                </a:tc>
              </a:tr>
              <a:tr h="139282">
                <a:tc>
                  <a:txBody>
                    <a:bodyPr/>
                    <a:lstStyle/>
                    <a:p>
                      <a:pPr algn="l" fontAlgn="ctr"/>
                      <a:r>
                        <a:rPr lang="ru-RU" sz="800" u="none" strike="noStrike" dirty="0">
                          <a:effectLst/>
                        </a:rPr>
                        <a:t>Реализация Закона Мурманской области "О региональных нормативах финансового обеспечения образовательной деятельности в Мурманской области"</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435 000,0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379 845,7</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404 656,5</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24 810,8</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106,5</a:t>
                      </a:r>
                      <a:endParaRPr lang="ru-RU" sz="800" b="1" i="0" u="none" strike="noStrike" dirty="0">
                        <a:solidFill>
                          <a:srgbClr val="000000"/>
                        </a:solidFill>
                        <a:effectLst/>
                        <a:latin typeface="Times New Roman"/>
                      </a:endParaRPr>
                    </a:p>
                  </a:txBody>
                  <a:tcPr marL="1951" marR="1951" marT="1951" marB="0" anchor="ctr"/>
                </a:tc>
              </a:tr>
              <a:tr h="58192">
                <a:tc>
                  <a:txBody>
                    <a:bodyPr/>
                    <a:lstStyle/>
                    <a:p>
                      <a:pPr algn="l" fontAlgn="ctr"/>
                      <a:r>
                        <a:rPr lang="ru-RU" sz="800" u="none" strike="noStrike">
                          <a:effectLst/>
                        </a:rPr>
                        <a:t>Обеспечение бесплатным питанием отдельных категорий обучающихся</a:t>
                      </a:r>
                      <a:endParaRPr lang="ru-RU" sz="800" b="0" i="0" u="none" strike="noStrike">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17 846,2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15 577,6</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17 099,2</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1 521,6</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109,8</a:t>
                      </a:r>
                      <a:endParaRPr lang="ru-RU" sz="800" b="1" i="0" u="none" strike="noStrike" dirty="0">
                        <a:solidFill>
                          <a:srgbClr val="000000"/>
                        </a:solidFill>
                        <a:effectLst/>
                        <a:latin typeface="Times New Roman"/>
                      </a:endParaRPr>
                    </a:p>
                  </a:txBody>
                  <a:tcPr marL="1951" marR="1951" marT="1951" marB="0" anchor="ctr"/>
                </a:tc>
              </a:tr>
              <a:tr h="186216">
                <a:tc>
                  <a:txBody>
                    <a:bodyPr/>
                    <a:lstStyle/>
                    <a:p>
                      <a:pPr algn="l" fontAlgn="ctr"/>
                      <a:r>
                        <a:rPr lang="ru-RU" sz="800" u="none" strike="noStrike" dirty="0">
                          <a:effectLst/>
                        </a:rPr>
                        <a:t>Реализация Закона Мурманской области "О социальной поддержке детей-сирот, безнадзорных детей, детей, оставшихся без попечения родителей, детей-инвалидов, детей, находящихся в трудной жизненной ситуации" в части обеспечения  деятельности муниципальных школ-интернатов</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44 074,2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28 960,4</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31 929,0</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2 968,6</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110,3</a:t>
                      </a:r>
                      <a:endParaRPr lang="ru-RU" sz="800" b="1" i="0" u="none" strike="noStrike" dirty="0">
                        <a:solidFill>
                          <a:srgbClr val="000000"/>
                        </a:solidFill>
                        <a:effectLst/>
                        <a:latin typeface="Times New Roman"/>
                      </a:endParaRPr>
                    </a:p>
                  </a:txBody>
                  <a:tcPr marL="1951" marR="1951" marT="1951" marB="0" anchor="ctr"/>
                </a:tc>
              </a:tr>
              <a:tr h="184739">
                <a:tc>
                  <a:txBody>
                    <a:bodyPr/>
                    <a:lstStyle/>
                    <a:p>
                      <a:pPr algn="l" fontAlgn="ctr"/>
                      <a:r>
                        <a:rPr lang="ru-RU" sz="800" u="none" strike="noStrike">
                          <a:effectLst/>
                        </a:rPr>
                        <a:t>Предоставление мер социальной поддержки по оплате жилого помещения и коммунальных услуг детям-сиротам и детям, оставшимся без попечения родителей, лицам из числа детей-сирот и детей, оставшихся без попечения родителей</a:t>
                      </a:r>
                      <a:endParaRPr lang="ru-RU" sz="800" b="0" i="0" u="none" strike="noStrike">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2 005,8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1 871,1</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1 287,6</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-583,5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68,8</a:t>
                      </a:r>
                      <a:endParaRPr lang="ru-RU" sz="800" b="1" i="0" u="none" strike="noStrike" dirty="0">
                        <a:solidFill>
                          <a:srgbClr val="000000"/>
                        </a:solidFill>
                        <a:effectLst/>
                        <a:latin typeface="Times New Roman"/>
                      </a:endParaRPr>
                    </a:p>
                  </a:txBody>
                  <a:tcPr marL="1951" marR="1951" marT="1951" marB="0" anchor="ctr"/>
                </a:tc>
              </a:tr>
              <a:tr h="139661">
                <a:tc>
                  <a:txBody>
                    <a:bodyPr/>
                    <a:lstStyle/>
                    <a:p>
                      <a:pPr algn="l" fontAlgn="ctr"/>
                      <a:r>
                        <a:rPr lang="ru-RU" sz="800" u="none" strike="noStrike" dirty="0">
                          <a:effectLst/>
                        </a:rPr>
                        <a:t>Реализация Закона Мурманской области "О мерах социальной поддержки инвалидов" в части финансирования расходов по обеспечению воспитания и обучения детей - инвалидов на дому и в дошкольных учреждениях</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11 027,8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 </a:t>
                      </a:r>
                      <a:endParaRPr lang="ru-RU" sz="800" b="1" i="0" u="none" strike="noStrike" dirty="0">
                        <a:solidFill>
                          <a:srgbClr val="000000"/>
                        </a:solidFill>
                        <a:effectLst/>
                        <a:latin typeface="Times New Roman"/>
                      </a:endParaRPr>
                    </a:p>
                  </a:txBody>
                  <a:tcPr marL="1951" marR="1951" marT="1951" marB="0" anchor="ctr"/>
                </a:tc>
              </a:tr>
              <a:tr h="186216">
                <a:tc>
                  <a:txBody>
                    <a:bodyPr/>
                    <a:lstStyle/>
                    <a:p>
                      <a:pPr algn="l" fontAlgn="ctr"/>
                      <a:r>
                        <a:rPr lang="ru-RU" sz="800" u="none" strike="noStrike" dirty="0">
                          <a:effectLst/>
                        </a:rPr>
                        <a:t>Организация предоставления мер социальной поддержки по оплате жилого помещения и коммунальных услуг детям-сиротам и детям, оставшимся без попечения родителей, лицам из числа детей-сирот и детей, оставшихся без попечения родителей</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34,9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37,1</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29,5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-7,6</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79,5</a:t>
                      </a:r>
                      <a:endParaRPr lang="ru-RU" sz="800" b="1" i="0" u="none" strike="noStrike" dirty="0">
                        <a:solidFill>
                          <a:srgbClr val="000000"/>
                        </a:solidFill>
                        <a:effectLst/>
                        <a:latin typeface="Times New Roman"/>
                      </a:endParaRPr>
                    </a:p>
                  </a:txBody>
                  <a:tcPr marL="1951" marR="1951" marT="1951" marB="0" anchor="ctr"/>
                </a:tc>
              </a:tr>
              <a:tr h="275654">
                <a:tc>
                  <a:txBody>
                    <a:bodyPr/>
                    <a:lstStyle/>
                    <a:p>
                      <a:pPr algn="l" fontAlgn="ctr"/>
                      <a:r>
                        <a:rPr lang="ru-RU" sz="800" u="none" strike="noStrike" dirty="0">
                          <a:effectLst/>
                        </a:rPr>
                        <a:t>Субвенция на осуществление ремонта жилых помещений, собственниками которых являются дети-сироты и дети, оставшиеся без попечения родителей, либо текущего ремонта жилых помещений, право пользования которыми сохранено за детьми сиротами и детьми, оставшимися без попечения родителей, лицами из числа детей-сирот и детей, оставшихся без попечения родителей</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209,4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209,4</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209,4</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0,0</a:t>
                      </a:r>
                      <a:endParaRPr lang="ru-RU" sz="800" b="1" i="0" u="none" strike="noStrike" dirty="0">
                        <a:solidFill>
                          <a:srgbClr val="000000"/>
                        </a:solidFill>
                        <a:effectLst/>
                        <a:latin typeface="Times New Roman"/>
                      </a:endParaRPr>
                    </a:p>
                  </a:txBody>
                  <a:tcPr marL="1951" marR="1951" marT="1951" marB="0" anchor="ctr"/>
                </a:tc>
              </a:tr>
              <a:tr h="232769">
                <a:tc>
                  <a:txBody>
                    <a:bodyPr/>
                    <a:lstStyle/>
                    <a:p>
                      <a:pPr algn="l" fontAlgn="ctr"/>
                      <a:r>
                        <a:rPr lang="ru-RU" sz="800" u="none" strike="noStrike" dirty="0">
                          <a:effectLst/>
                        </a:rPr>
                        <a:t>Расходы, связанные с выплатой компенсации  родительской платы за присмотр и уход за детьми, посещающими  образовательные организациях,  реализующие общеобразовательные программы дошкольного образования (банковские, почтовые услуги, расходы на компенсацию затрат деятельности органов местного самоуправления и учреждений, находящихся в их ведении)</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459,6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439,4</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578,5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139,1</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131,7</a:t>
                      </a:r>
                      <a:endParaRPr lang="ru-RU" sz="800" b="1" i="0" u="none" strike="noStrike" dirty="0">
                        <a:solidFill>
                          <a:srgbClr val="000000"/>
                        </a:solidFill>
                        <a:effectLst/>
                        <a:latin typeface="Times New Roman"/>
                      </a:endParaRPr>
                    </a:p>
                  </a:txBody>
                  <a:tcPr marL="1951" marR="1951" marT="1951" marB="0" anchor="ctr"/>
                </a:tc>
              </a:tr>
              <a:tr h="139661">
                <a:tc>
                  <a:txBody>
                    <a:bodyPr/>
                    <a:lstStyle/>
                    <a:p>
                      <a:pPr algn="l" fontAlgn="ctr"/>
                      <a:r>
                        <a:rPr lang="ru-RU" sz="800" u="none" strike="noStrike">
                          <a:effectLst/>
                        </a:rPr>
                        <a:t>Компенсация  родительской платы за присмотр и уход за детьми, посещающими  образовательные организациях,  реализующие общеобразовательные программы дошкольного образования</a:t>
                      </a:r>
                      <a:endParaRPr lang="ru-RU" sz="800" b="0" i="0" u="none" strike="noStrike">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18 385,2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17 576,6</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23 138,1</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5 561,5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131,6</a:t>
                      </a:r>
                      <a:endParaRPr lang="ru-RU" sz="800" b="1" i="0" u="none" strike="noStrike" dirty="0">
                        <a:solidFill>
                          <a:srgbClr val="000000"/>
                        </a:solidFill>
                        <a:effectLst/>
                        <a:latin typeface="Times New Roman"/>
                      </a:endParaRPr>
                    </a:p>
                  </a:txBody>
                  <a:tcPr marL="1951" marR="1951" marT="1951" marB="0" anchor="ctr"/>
                </a:tc>
              </a:tr>
              <a:tr h="139661">
                <a:tc>
                  <a:txBody>
                    <a:bodyPr/>
                    <a:lstStyle/>
                    <a:p>
                      <a:pPr algn="l" fontAlgn="ctr"/>
                      <a:r>
                        <a:rPr lang="ru-RU" sz="800" u="none" strike="noStrike">
                          <a:effectLst/>
                        </a:rPr>
                        <a:t>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800" b="0" i="0" u="none" strike="noStrike">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161,4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142,8</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295,3</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152,5</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206,8</a:t>
                      </a:r>
                      <a:endParaRPr lang="ru-RU" sz="800" b="1" i="0" u="none" strike="noStrike" dirty="0">
                        <a:solidFill>
                          <a:srgbClr val="000000"/>
                        </a:solidFill>
                        <a:effectLst/>
                        <a:latin typeface="Times New Roman"/>
                      </a:endParaRPr>
                    </a:p>
                  </a:txBody>
                  <a:tcPr marL="1951" marR="1951" marT="1951" marB="0" anchor="ctr"/>
                </a:tc>
              </a:tr>
              <a:tr h="139661">
                <a:tc>
                  <a:txBody>
                    <a:bodyPr/>
                    <a:lstStyle/>
                    <a:p>
                      <a:pPr algn="l" fontAlgn="ctr"/>
                      <a:r>
                        <a:rPr lang="ru-RU" sz="800" u="none" strike="noStrike">
                          <a:effectLst/>
                        </a:rPr>
                        <a:t>Содержание ребенка в семье опекуна (попечителя) и приемной семье, а также вознаграждение, причитающееся приемному родителю (за счет средств областного бюджета)</a:t>
                      </a:r>
                      <a:endParaRPr lang="ru-RU" sz="800" b="0" i="0" u="none" strike="noStrike">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a:effectLst/>
                        </a:rPr>
                        <a:t>           22 191,3   </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17 965,2</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20 657,0</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2 691,8</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115,0</a:t>
                      </a:r>
                      <a:endParaRPr lang="ru-RU" sz="800" b="1" i="0" u="none" strike="noStrike" dirty="0">
                        <a:solidFill>
                          <a:srgbClr val="000000"/>
                        </a:solidFill>
                        <a:effectLst/>
                        <a:latin typeface="Times New Roman"/>
                      </a:endParaRPr>
                    </a:p>
                  </a:txBody>
                  <a:tcPr marL="1951" marR="1951" marT="1951" marB="0" anchor="ctr"/>
                </a:tc>
              </a:tr>
              <a:tr h="279323">
                <a:tc>
                  <a:txBody>
                    <a:bodyPr/>
                    <a:lstStyle/>
                    <a:p>
                      <a:pPr algn="l" fontAlgn="ctr"/>
                      <a:r>
                        <a:rPr lang="ru-RU" sz="800" u="none" strike="noStrike" dirty="0">
                          <a:effectLst/>
                        </a:rPr>
                        <a:t>Обеспечение выпускников муниципальных образовательных учреждений из числа детей-сирот и детей, оставшихся без попечения родителей, лиц из числа детей-сирот и детей, оставшихся без попечения родителей, за исключением лиц, продолжающих обучение по очной форме в образовательных учреждениях профессионального образования, одеждой, обувью, мягким инвентарем, оборудованием и единовременным денежным пособием</a:t>
                      </a:r>
                      <a:endParaRPr lang="ru-RU" sz="800" b="0" i="0" u="none" strike="noStrike" dirty="0">
                        <a:solidFill>
                          <a:srgbClr val="000000"/>
                        </a:solidFill>
                        <a:effectLst/>
                        <a:latin typeface="Times New Roman"/>
                      </a:endParaRPr>
                    </a:p>
                  </a:txBody>
                  <a:tcPr marL="1951" marR="1951" marT="1951" marB="0" anchor="ctr">
                    <a:solidFill>
                      <a:schemeClr val="accent1">
                        <a:lumMod val="20000"/>
                        <a:lumOff val="80000"/>
                      </a:schemeClr>
                    </a:solidFill>
                  </a:tcPr>
                </a:tc>
                <a:tc>
                  <a:txBody>
                    <a:bodyPr/>
                    <a:lstStyle/>
                    <a:p>
                      <a:pPr algn="ctr" fontAlgn="ctr"/>
                      <a:r>
                        <a:rPr lang="ru-RU" sz="800" b="1" u="none" strike="noStrike" dirty="0">
                          <a:effectLst/>
                        </a:rPr>
                        <a:t> </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131,6</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-131,6</a:t>
                      </a:r>
                      <a:endParaRPr lang="ru-RU" sz="800" b="1" i="0" u="none" strike="noStrike" dirty="0">
                        <a:solidFill>
                          <a:srgbClr val="000000"/>
                        </a:solidFill>
                        <a:effectLst/>
                        <a:latin typeface="Times New Roman"/>
                      </a:endParaRPr>
                    </a:p>
                  </a:txBody>
                  <a:tcPr marL="1951" marR="1951" marT="1951" marB="0" anchor="ctr"/>
                </a:tc>
                <a:tc>
                  <a:txBody>
                    <a:bodyPr/>
                    <a:lstStyle/>
                    <a:p>
                      <a:pPr algn="ctr" fontAlgn="ctr"/>
                      <a:r>
                        <a:rPr lang="ru-RU" sz="800" b="1" u="none" strike="noStrike" dirty="0">
                          <a:effectLst/>
                        </a:rPr>
                        <a:t>0,0</a:t>
                      </a:r>
                      <a:endParaRPr lang="ru-RU" sz="800" b="1" i="0" u="none" strike="noStrike" dirty="0">
                        <a:solidFill>
                          <a:srgbClr val="000000"/>
                        </a:solidFill>
                        <a:effectLst/>
                        <a:latin typeface="Times New Roman"/>
                      </a:endParaRPr>
                    </a:p>
                  </a:txBody>
                  <a:tcPr marL="1951" marR="1951" marT="1951" marB="0" anchor="ctr"/>
                </a:tc>
              </a:tr>
            </a:tbl>
          </a:graphicData>
        </a:graphic>
      </p:graphicFrame>
    </p:spTree>
    <p:extLst>
      <p:ext uri="{BB962C8B-B14F-4D97-AF65-F5344CB8AC3E}">
        <p14:creationId xmlns:p14="http://schemas.microsoft.com/office/powerpoint/2010/main" val="1491465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7321445"/>
              </p:ext>
            </p:extLst>
          </p:nvPr>
        </p:nvGraphicFramePr>
        <p:xfrm>
          <a:off x="251520" y="1700808"/>
          <a:ext cx="8568950" cy="4852319"/>
        </p:xfrm>
        <a:graphic>
          <a:graphicData uri="http://schemas.openxmlformats.org/drawingml/2006/table">
            <a:tbl>
              <a:tblPr>
                <a:tableStyleId>{5C22544A-7EE6-4342-B048-85BDC9FD1C3A}</a:tableStyleId>
              </a:tblPr>
              <a:tblGrid>
                <a:gridCol w="5976664"/>
                <a:gridCol w="720080"/>
                <a:gridCol w="648072"/>
                <a:gridCol w="437992"/>
                <a:gridCol w="393071"/>
                <a:gridCol w="393071"/>
              </a:tblGrid>
              <a:tr h="85655">
                <a:tc rowSpan="2">
                  <a:txBody>
                    <a:bodyPr/>
                    <a:lstStyle/>
                    <a:p>
                      <a:pPr algn="ctr" fontAlgn="ctr"/>
                      <a:r>
                        <a:rPr lang="ru-RU" sz="800" b="1" u="none" strike="noStrike" dirty="0">
                          <a:effectLst/>
                        </a:rPr>
                        <a:t>Наименование показателя</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rowSpan="2">
                  <a:txBody>
                    <a:bodyPr/>
                    <a:lstStyle/>
                    <a:p>
                      <a:pPr algn="ctr" fontAlgn="ctr"/>
                      <a:r>
                        <a:rPr lang="ru-RU" sz="800" b="1" u="none" strike="noStrike" dirty="0">
                          <a:effectLst/>
                        </a:rPr>
                        <a:t> Отчет                2014 год </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rowSpan="2">
                  <a:txBody>
                    <a:bodyPr/>
                    <a:lstStyle/>
                    <a:p>
                      <a:pPr algn="ctr" fontAlgn="ctr"/>
                      <a:r>
                        <a:rPr lang="ru-RU" sz="800" b="1" u="none" strike="noStrike" dirty="0">
                          <a:effectLst/>
                        </a:rPr>
                        <a:t>Уточненная роспись                         2015 год</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rowSpan="2">
                  <a:txBody>
                    <a:bodyPr/>
                    <a:lstStyle/>
                    <a:p>
                      <a:pPr algn="ctr" fontAlgn="ctr"/>
                      <a:r>
                        <a:rPr lang="ru-RU" sz="800" b="1" u="none" strike="noStrike" dirty="0">
                          <a:effectLst/>
                        </a:rPr>
                        <a:t>Проект                  2016 год</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gridSpan="2">
                  <a:txBody>
                    <a:bodyPr/>
                    <a:lstStyle/>
                    <a:p>
                      <a:pPr algn="ctr" fontAlgn="t"/>
                      <a:r>
                        <a:rPr lang="ru-RU" sz="800" b="1" u="none" strike="noStrike" dirty="0">
                          <a:effectLst/>
                        </a:rPr>
                        <a:t>Отклонение            </a:t>
                      </a:r>
                      <a:r>
                        <a:rPr lang="en-US" sz="800" b="1" u="none" strike="noStrike" dirty="0" smtClean="0">
                          <a:effectLst/>
                        </a:rPr>
                        <a:t>         </a:t>
                      </a:r>
                      <a:r>
                        <a:rPr lang="ru-RU" sz="800" b="1" u="none" strike="noStrike" dirty="0" smtClean="0">
                          <a:effectLst/>
                        </a:rPr>
                        <a:t>        </a:t>
                      </a:r>
                      <a:r>
                        <a:rPr lang="ru-RU" sz="800" b="1" u="none" strike="noStrike" dirty="0">
                          <a:effectLst/>
                        </a:rPr>
                        <a:t>2016 г. к 2015 г.</a:t>
                      </a:r>
                      <a:endParaRPr lang="ru-RU" sz="800" b="1" i="0" u="none" strike="noStrike" dirty="0">
                        <a:solidFill>
                          <a:srgbClr val="000000"/>
                        </a:solidFill>
                        <a:effectLst/>
                        <a:latin typeface="Times New Roman"/>
                      </a:endParaRPr>
                    </a:p>
                  </a:txBody>
                  <a:tcPr marL="1973" marR="1973" marT="1973" marB="0">
                    <a:solidFill>
                      <a:schemeClr val="accent1">
                        <a:lumMod val="20000"/>
                        <a:lumOff val="80000"/>
                      </a:schemeClr>
                    </a:solidFill>
                  </a:tcPr>
                </a:tc>
                <a:tc hMerge="1">
                  <a:txBody>
                    <a:bodyPr/>
                    <a:lstStyle/>
                    <a:p>
                      <a:endParaRPr lang="ru-RU"/>
                    </a:p>
                  </a:txBody>
                  <a:tcPr/>
                </a:tc>
              </a:tr>
              <a:tr h="2107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u="none" strike="noStrike" dirty="0">
                          <a:effectLst/>
                        </a:rPr>
                        <a:t>Сумма</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ctr" fontAlgn="ctr"/>
                      <a:r>
                        <a:rPr lang="ru-RU" sz="800" b="1" u="none" strike="noStrike" dirty="0">
                          <a:effectLst/>
                        </a:rPr>
                        <a:t>(%)</a:t>
                      </a:r>
                      <a:endParaRPr lang="ru-RU" sz="800" b="1"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r>
              <a:tr h="407542">
                <a:tc>
                  <a:txBody>
                    <a:bodyPr/>
                    <a:lstStyle/>
                    <a:p>
                      <a:pPr algn="l" fontAlgn="ctr"/>
                      <a:r>
                        <a:rPr lang="ru-RU" sz="800" u="none" strike="noStrike" dirty="0">
                          <a:effectLst/>
                        </a:rPr>
                        <a:t>Реализация Закона Мурманской области "О наделении органов местного самоуправления муниципальных образований со статусом городского округа и муниципального района отдельными государственными полномочиями по опеке и попечительству в отношении несовершеннолетних"</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dirty="0">
                          <a:effectLst/>
                        </a:rPr>
                        <a:t>             5 971,0   </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5 359,4</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5 286,0</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-73,4</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98,6</a:t>
                      </a:r>
                      <a:endParaRPr lang="ru-RU" sz="800" b="1" i="0" u="none" strike="noStrike" dirty="0">
                        <a:solidFill>
                          <a:srgbClr val="000000"/>
                        </a:solidFill>
                        <a:effectLst/>
                        <a:latin typeface="Times New Roman"/>
                      </a:endParaRPr>
                    </a:p>
                  </a:txBody>
                  <a:tcPr marL="1973" marR="1973" marT="1973" marB="0" anchor="ctr"/>
                </a:tc>
              </a:tr>
              <a:tr h="288032">
                <a:tc>
                  <a:txBody>
                    <a:bodyPr/>
                    <a:lstStyle/>
                    <a:p>
                      <a:pPr algn="l" fontAlgn="ctr"/>
                      <a:r>
                        <a:rPr lang="ru-RU" sz="800" u="none" strike="noStrike" dirty="0">
                          <a:effectLst/>
                        </a:rPr>
                        <a:t>Субвенция на реализацию Закона Мурманской области "О патронате" в части финансирования расходов по выплате денежного вознаграждения лицам, осуществляющим </a:t>
                      </a:r>
                      <a:r>
                        <a:rPr lang="ru-RU" sz="800" u="none" strike="noStrike" dirty="0" err="1">
                          <a:effectLst/>
                        </a:rPr>
                        <a:t>постинтернатный</a:t>
                      </a:r>
                      <a:r>
                        <a:rPr lang="ru-RU" sz="800" u="none" strike="noStrike" dirty="0">
                          <a:effectLst/>
                        </a:rPr>
                        <a:t> патронат в отношении несовершеннолетних и социальный патронат</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18,9</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18,9</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0,0</a:t>
                      </a:r>
                      <a:endParaRPr lang="ru-RU" sz="800" b="1" i="0" u="none" strike="noStrike" dirty="0">
                        <a:solidFill>
                          <a:srgbClr val="000000"/>
                        </a:solidFill>
                        <a:effectLst/>
                        <a:latin typeface="Times New Roman"/>
                      </a:endParaRPr>
                    </a:p>
                  </a:txBody>
                  <a:tcPr marL="1973" marR="1973" marT="1973" marB="0" anchor="ctr"/>
                </a:tc>
              </a:tr>
              <a:tr h="288029">
                <a:tc>
                  <a:txBody>
                    <a:bodyPr/>
                    <a:lstStyle/>
                    <a:p>
                      <a:pPr algn="l" fontAlgn="ctr"/>
                      <a:r>
                        <a:rPr lang="ru-RU" sz="800" u="none" strike="noStrike" dirty="0">
                          <a:effectLst/>
                        </a:rPr>
                        <a:t>Обеспечение предоставления жилых помещений детям-сиротам и детям, оставшимся без попечения родителей, лицам из их числа по договорам найма специализированных жилых помещений (за счет средств областного бюджета)</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2 183,0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4 688,4</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15 412,7</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10 724,3</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328,7</a:t>
                      </a:r>
                      <a:endParaRPr lang="ru-RU" sz="800" b="1" i="0" u="none" strike="noStrike" dirty="0">
                        <a:solidFill>
                          <a:srgbClr val="000000"/>
                        </a:solidFill>
                        <a:effectLst/>
                        <a:latin typeface="Times New Roman"/>
                      </a:endParaRPr>
                    </a:p>
                  </a:txBody>
                  <a:tcPr marL="1973" marR="1973" marT="1973" marB="0" anchor="ctr"/>
                </a:tc>
              </a:tr>
              <a:tr h="407252">
                <a:tc>
                  <a:txBody>
                    <a:bodyPr/>
                    <a:lstStyle/>
                    <a:p>
                      <a:pPr algn="l" fontAlgn="ctr"/>
                      <a:r>
                        <a:rPr lang="ru-RU" sz="800" u="none" strike="noStrike" dirty="0">
                          <a:effectLst/>
                        </a:rPr>
                        <a:t>Реализация Закона Мурманской области "О предоставлении льготного проезда на городском электрическом и автомобильном транспорте общего пользования обучающимся и студентам государственных областных и муниципальных образовательных учреждений Мурманской области"</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dirty="0">
                          <a:effectLst/>
                        </a:rPr>
                        <a:t>             1 678,2   </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2 079,1</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2 002,0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-77,1</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96,3</a:t>
                      </a:r>
                      <a:endParaRPr lang="ru-RU" sz="800" b="1" i="0" u="none" strike="noStrike" dirty="0">
                        <a:solidFill>
                          <a:srgbClr val="000000"/>
                        </a:solidFill>
                        <a:effectLst/>
                        <a:latin typeface="Times New Roman"/>
                      </a:endParaRPr>
                    </a:p>
                  </a:txBody>
                  <a:tcPr marL="1973" marR="1973" marT="1973" marB="0" anchor="ctr"/>
                </a:tc>
              </a:tr>
              <a:tr h="443404">
                <a:tc>
                  <a:txBody>
                    <a:bodyPr/>
                    <a:lstStyle/>
                    <a:p>
                      <a:pPr algn="l" fontAlgn="ctr"/>
                      <a:r>
                        <a:rPr lang="ru-RU" sz="800" u="none" strike="noStrike" dirty="0">
                          <a:effectLst/>
                        </a:rPr>
                        <a:t>Субвенция на осуществление органами местного самоуправления муниципальных образований Мурманской области со статусом городского округа и муниципального района отдельных государственных полномочий по сбору сведений для формирования и ведения торгового реестра</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67,0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69,2</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56,0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-13,2</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80,9</a:t>
                      </a:r>
                      <a:endParaRPr lang="ru-RU" sz="800" b="1" i="0" u="none" strike="noStrike" dirty="0">
                        <a:solidFill>
                          <a:srgbClr val="000000"/>
                        </a:solidFill>
                        <a:effectLst/>
                        <a:latin typeface="Times New Roman"/>
                      </a:endParaRPr>
                    </a:p>
                  </a:txBody>
                  <a:tcPr marL="1973" marR="1973" marT="1973" marB="0" anchor="ctr"/>
                </a:tc>
              </a:tr>
              <a:tr h="296395">
                <a:tc>
                  <a:txBody>
                    <a:bodyPr/>
                    <a:lstStyle/>
                    <a:p>
                      <a:pPr algn="l" fontAlgn="ctr"/>
                      <a:r>
                        <a:rPr lang="ru-RU" sz="800" u="none" strike="noStrike" dirty="0">
                          <a:effectLst/>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dirty="0">
                          <a:effectLst/>
                        </a:rPr>
                        <a:t> </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119,4</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119,4</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0,0</a:t>
                      </a:r>
                      <a:endParaRPr lang="ru-RU" sz="800" b="1" i="0" u="none" strike="noStrike" dirty="0">
                        <a:solidFill>
                          <a:srgbClr val="000000"/>
                        </a:solidFill>
                        <a:effectLst/>
                        <a:latin typeface="Times New Roman"/>
                      </a:endParaRPr>
                    </a:p>
                  </a:txBody>
                  <a:tcPr marL="1973" marR="1973" marT="1973" marB="0" anchor="ctr"/>
                </a:tc>
              </a:tr>
              <a:tr h="448188">
                <a:tc>
                  <a:txBody>
                    <a:bodyPr/>
                    <a:lstStyle/>
                    <a:p>
                      <a:pPr algn="l" fontAlgn="ctr"/>
                      <a:r>
                        <a:rPr lang="ru-RU" sz="800" u="none" strike="noStrike" dirty="0">
                          <a:effectLst/>
                        </a:rPr>
                        <a:t>Субвенция местным бюджетам на осуществление органами местного самоуправления отдельных государственных полномочий Мурманской области по определению перечня должностных лиц, уполномоченных составлять протоколы об административных правонарушениях, предусмотренных Законом Мурманской области "Об административных правонарушениях"</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dirty="0">
                          <a:effectLst/>
                        </a:rPr>
                        <a:t> </a:t>
                      </a:r>
                      <a:endParaRPr lang="ru-RU" sz="800" b="1" i="0" u="none" strike="noStrike" dirty="0">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6,0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6,0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100,0</a:t>
                      </a:r>
                      <a:endParaRPr lang="ru-RU" sz="800" b="1" i="0" u="none" strike="noStrike" dirty="0">
                        <a:solidFill>
                          <a:srgbClr val="000000"/>
                        </a:solidFill>
                        <a:effectLst/>
                        <a:latin typeface="Times New Roman"/>
                      </a:endParaRPr>
                    </a:p>
                  </a:txBody>
                  <a:tcPr marL="1973" marR="1973" marT="1973" marB="0" anchor="ctr"/>
                </a:tc>
              </a:tr>
              <a:tr h="149387">
                <a:tc>
                  <a:txBody>
                    <a:bodyPr/>
                    <a:lstStyle/>
                    <a:p>
                      <a:pPr algn="l" fontAlgn="ctr"/>
                      <a:r>
                        <a:rPr lang="ru-RU" sz="800" u="none" strike="noStrike">
                          <a:effectLst/>
                        </a:rPr>
                        <a:t>Реализация Закона Мурманской области "Об административных комиссиях"</a:t>
                      </a:r>
                      <a:endParaRPr lang="ru-RU" sz="800" b="0" i="0" u="none" strike="noStrike">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1 279,5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1 183,5</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1 404,0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220,5</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118,6</a:t>
                      </a:r>
                      <a:endParaRPr lang="ru-RU" sz="800" b="1" i="0" u="none" strike="noStrike" dirty="0">
                        <a:solidFill>
                          <a:srgbClr val="000000"/>
                        </a:solidFill>
                        <a:effectLst/>
                        <a:latin typeface="Times New Roman"/>
                      </a:endParaRPr>
                    </a:p>
                  </a:txBody>
                  <a:tcPr marL="1973" marR="1973" marT="1973" marB="0" anchor="ctr"/>
                </a:tc>
              </a:tr>
              <a:tr h="426674">
                <a:tc>
                  <a:txBody>
                    <a:bodyPr/>
                    <a:lstStyle/>
                    <a:p>
                      <a:pPr algn="l" fontAlgn="ctr"/>
                      <a:r>
                        <a:rPr lang="ru-RU" sz="800" u="none" strike="noStrike" dirty="0">
                          <a:effectLst/>
                        </a:rPr>
                        <a:t>Осуществление переданных органам государственной власти субъектов Российской Федерации в соответствии с пунктом 1 статьи 4 Федерального закона "Об актах гражданского состояния" полномочий Российской Федерации на государственную регистрацию актов гражданского состояния</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2 755,0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2 084,7</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2 155,2</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70,5</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103,4</a:t>
                      </a:r>
                      <a:endParaRPr lang="ru-RU" sz="800" b="1" i="0" u="none" strike="noStrike" dirty="0">
                        <a:solidFill>
                          <a:srgbClr val="000000"/>
                        </a:solidFill>
                        <a:effectLst/>
                        <a:latin typeface="Times New Roman"/>
                      </a:endParaRPr>
                    </a:p>
                  </a:txBody>
                  <a:tcPr marL="1973" marR="1973" marT="1973" marB="0" anchor="ctr"/>
                </a:tc>
              </a:tr>
              <a:tr h="360040">
                <a:tc>
                  <a:txBody>
                    <a:bodyPr/>
                    <a:lstStyle/>
                    <a:p>
                      <a:pPr algn="l" fontAlgn="ctr"/>
                      <a:r>
                        <a:rPr lang="ru-RU" sz="800" u="none" strike="noStrike">
                          <a:effectLst/>
                        </a:rPr>
                        <a:t>Реализация Закона Мурманской области "О физической культуре и спорте в Мурманской области" в части наделения органов местного самоуправления отдельными государственными полномочиями по присвоению спортивных разрядов и квалификационных категорий спортивных судей</a:t>
                      </a:r>
                      <a:endParaRPr lang="ru-RU" sz="800" b="0" i="0" u="none" strike="noStrike">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96,1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80,9</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-80,9</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0,0</a:t>
                      </a:r>
                      <a:endParaRPr lang="ru-RU" sz="800" b="1" i="0" u="none" strike="noStrike" dirty="0">
                        <a:solidFill>
                          <a:srgbClr val="000000"/>
                        </a:solidFill>
                        <a:effectLst/>
                        <a:latin typeface="Times New Roman"/>
                      </a:endParaRPr>
                    </a:p>
                  </a:txBody>
                  <a:tcPr marL="1973" marR="1973" marT="1973" marB="0" anchor="ctr"/>
                </a:tc>
              </a:tr>
              <a:tr h="280339">
                <a:tc>
                  <a:txBody>
                    <a:bodyPr/>
                    <a:lstStyle/>
                    <a:p>
                      <a:pPr algn="l" fontAlgn="ctr"/>
                      <a:r>
                        <a:rPr lang="ru-RU" sz="800" u="none" strike="noStrike">
                          <a:effectLst/>
                        </a:rPr>
                        <a:t>Реализация Закона Мурманской области "О комиссиях по делам несовершеннолетних и защите их прав в Мурманской области"</a:t>
                      </a:r>
                      <a:endParaRPr lang="ru-RU" sz="800" b="0" i="0" u="none" strike="noStrike">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1 706,0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1 762,0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1 762,0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100,0</a:t>
                      </a:r>
                      <a:endParaRPr lang="ru-RU" sz="800" b="1" i="0" u="none" strike="noStrike" dirty="0">
                        <a:solidFill>
                          <a:srgbClr val="000000"/>
                        </a:solidFill>
                        <a:effectLst/>
                        <a:latin typeface="Times New Roman"/>
                      </a:endParaRPr>
                    </a:p>
                  </a:txBody>
                  <a:tcPr marL="1973" marR="1973" marT="1973" marB="0" anchor="ctr"/>
                </a:tc>
              </a:tr>
              <a:tr h="296395">
                <a:tc>
                  <a:txBody>
                    <a:bodyPr/>
                    <a:lstStyle/>
                    <a:p>
                      <a:pPr algn="l" fontAlgn="ctr"/>
                      <a:r>
                        <a:rPr lang="ru-RU" sz="800" u="none" strike="noStrike">
                          <a:effectLst/>
                        </a:rPr>
                        <a:t>Субвенция бюджетам муниципальных образований Мурманской области на организацию осуществления деятельности по отлову и содержанию безнадзорных животных</a:t>
                      </a:r>
                      <a:endParaRPr lang="ru-RU" sz="800" b="0" i="0" u="none" strike="noStrike">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17,6</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17,6</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0,0</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100,0</a:t>
                      </a:r>
                      <a:endParaRPr lang="ru-RU" sz="800" b="1" i="0" u="none" strike="noStrike" dirty="0">
                        <a:solidFill>
                          <a:srgbClr val="000000"/>
                        </a:solidFill>
                        <a:effectLst/>
                        <a:latin typeface="Times New Roman"/>
                      </a:endParaRPr>
                    </a:p>
                  </a:txBody>
                  <a:tcPr marL="1973" marR="1973" marT="1973" marB="0" anchor="ctr"/>
                </a:tc>
              </a:tr>
              <a:tr h="296395">
                <a:tc>
                  <a:txBody>
                    <a:bodyPr/>
                    <a:lstStyle/>
                    <a:p>
                      <a:pPr algn="l" fontAlgn="ctr"/>
                      <a:r>
                        <a:rPr lang="ru-RU" sz="800" u="none" strike="noStrike" dirty="0">
                          <a:effectLst/>
                        </a:rPr>
                        <a:t>Субвенция бюджетам муниципальных образований Мурманской области на осуществление деятельности по отлову и содержанию безнадзорных животных</a:t>
                      </a:r>
                      <a:endParaRPr lang="ru-RU" sz="800" b="0" i="0" u="none" strike="noStrike" dirty="0">
                        <a:solidFill>
                          <a:srgbClr val="000000"/>
                        </a:solidFill>
                        <a:effectLst/>
                        <a:latin typeface="Times New Roman"/>
                      </a:endParaRPr>
                    </a:p>
                  </a:txBody>
                  <a:tcPr marL="1973" marR="1973" marT="1973" marB="0" anchor="ctr">
                    <a:solidFill>
                      <a:schemeClr val="accent1">
                        <a:lumMod val="20000"/>
                        <a:lumOff val="80000"/>
                      </a:schemeClr>
                    </a:solidFill>
                  </a:tcPr>
                </a:tc>
                <a:tc>
                  <a:txBody>
                    <a:bodyPr/>
                    <a:lstStyle/>
                    <a:p>
                      <a:pPr algn="l" fontAlgn="ctr"/>
                      <a:r>
                        <a:rPr lang="ru-RU" sz="800" b="1" u="none" strike="noStrike">
                          <a:effectLst/>
                        </a:rPr>
                        <a:t> </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5 912,8</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5 186,3</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a:effectLst/>
                        </a:rPr>
                        <a:t>-726,4</a:t>
                      </a:r>
                      <a:endParaRPr lang="ru-RU" sz="800" b="1" i="0" u="none" strike="noStrike">
                        <a:solidFill>
                          <a:srgbClr val="000000"/>
                        </a:solidFill>
                        <a:effectLst/>
                        <a:latin typeface="Times New Roman"/>
                      </a:endParaRPr>
                    </a:p>
                  </a:txBody>
                  <a:tcPr marL="1973" marR="1973" marT="1973" marB="0" anchor="ctr"/>
                </a:tc>
                <a:tc>
                  <a:txBody>
                    <a:bodyPr/>
                    <a:lstStyle/>
                    <a:p>
                      <a:pPr algn="ctr" fontAlgn="ctr"/>
                      <a:r>
                        <a:rPr lang="ru-RU" sz="800" b="1" u="none" strike="noStrike" dirty="0">
                          <a:effectLst/>
                        </a:rPr>
                        <a:t>87,7</a:t>
                      </a:r>
                      <a:endParaRPr lang="ru-RU" sz="800" b="1" i="0" u="none" strike="noStrike" dirty="0">
                        <a:solidFill>
                          <a:srgbClr val="000000"/>
                        </a:solidFill>
                        <a:effectLst/>
                        <a:latin typeface="Times New Roman"/>
                      </a:endParaRPr>
                    </a:p>
                  </a:txBody>
                  <a:tcPr marL="1973" marR="1973" marT="1973" marB="0" anchor="ctr"/>
                </a:tc>
              </a:tr>
            </a:tbl>
          </a:graphicData>
        </a:graphic>
      </p:graphicFrame>
      <p:sp>
        <p:nvSpPr>
          <p:cNvPr id="3" name="TextBox 2"/>
          <p:cNvSpPr txBox="1"/>
          <p:nvPr/>
        </p:nvSpPr>
        <p:spPr>
          <a:xfrm>
            <a:off x="971600" y="1052736"/>
            <a:ext cx="1409360" cy="400110"/>
          </a:xfrm>
          <a:prstGeom prst="rect">
            <a:avLst/>
          </a:prstGeom>
          <a:noFill/>
        </p:spPr>
        <p:txBody>
          <a:bodyPr wrap="none" rtlCol="0">
            <a:spAutoFit/>
          </a:bodyPr>
          <a:lstStyle/>
          <a:p>
            <a:r>
              <a:rPr lang="ru-RU" sz="2000" b="1" dirty="0" smtClean="0"/>
              <a:t>Субвенции</a:t>
            </a:r>
            <a:endParaRPr lang="ru-RU" sz="2000" b="1" dirty="0"/>
          </a:p>
        </p:txBody>
      </p:sp>
      <p:sp>
        <p:nvSpPr>
          <p:cNvPr id="4" name="TextBox 3"/>
          <p:cNvSpPr txBox="1"/>
          <p:nvPr/>
        </p:nvSpPr>
        <p:spPr>
          <a:xfrm>
            <a:off x="7956376" y="1427095"/>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5" name="TextBox 4"/>
          <p:cNvSpPr txBox="1"/>
          <p:nvPr/>
        </p:nvSpPr>
        <p:spPr>
          <a:xfrm>
            <a:off x="4860032" y="592477"/>
            <a:ext cx="1245854"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threePt" dir="t"/>
          </a:scene3d>
        </p:spPr>
        <p:txBody>
          <a:bodyPr wrap="none" rtlCol="0">
            <a:spAutoFit/>
          </a:bodyPr>
          <a:lstStyle/>
          <a:p>
            <a:r>
              <a:rPr lang="ru-RU" dirty="0" smtClean="0"/>
              <a:t>субвенции</a:t>
            </a:r>
            <a:endParaRPr lang="ru-RU" dirty="0"/>
          </a:p>
        </p:txBody>
      </p:sp>
    </p:spTree>
    <p:extLst>
      <p:ext uri="{BB962C8B-B14F-4D97-AF65-F5344CB8AC3E}">
        <p14:creationId xmlns:p14="http://schemas.microsoft.com/office/powerpoint/2010/main" val="423103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97313"/>
            <a:ext cx="1369286" cy="430887"/>
          </a:xfrm>
          <a:prstGeom prst="rect">
            <a:avLst/>
          </a:prstGeom>
          <a:noFill/>
        </p:spPr>
        <p:txBody>
          <a:bodyPr wrap="none" rtlCol="0">
            <a:spAutoFit/>
          </a:bodyPr>
          <a:lstStyle/>
          <a:p>
            <a:r>
              <a:rPr lang="ru-RU" sz="2200" b="1" dirty="0" smtClean="0"/>
              <a:t>Субсидии</a:t>
            </a:r>
            <a:endParaRPr lang="ru-RU" sz="2200" b="1" dirty="0"/>
          </a:p>
        </p:txBody>
      </p:sp>
      <p:sp>
        <p:nvSpPr>
          <p:cNvPr id="5" name="TextBox 4"/>
          <p:cNvSpPr txBox="1"/>
          <p:nvPr/>
        </p:nvSpPr>
        <p:spPr>
          <a:xfrm>
            <a:off x="7821073" y="1673316"/>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6" name="TextBox 5"/>
          <p:cNvSpPr txBox="1"/>
          <p:nvPr/>
        </p:nvSpPr>
        <p:spPr>
          <a:xfrm>
            <a:off x="6085964" y="404664"/>
            <a:ext cx="172819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chilly" dir="t"/>
          </a:scene3d>
          <a:sp3d>
            <a:bevelB prst="relaxedInset"/>
          </a:sp3d>
        </p:spPr>
        <p:txBody>
          <a:bodyPr wrap="square" rtlCol="0">
            <a:spAutoFit/>
          </a:bodyPr>
          <a:lstStyle/>
          <a:p>
            <a:r>
              <a:rPr lang="ru-RU" dirty="0" smtClean="0"/>
              <a:t>субсидии</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818769140"/>
              </p:ext>
            </p:extLst>
          </p:nvPr>
        </p:nvGraphicFramePr>
        <p:xfrm>
          <a:off x="611560" y="1988840"/>
          <a:ext cx="8208912" cy="3816427"/>
        </p:xfrm>
        <a:graphic>
          <a:graphicData uri="http://schemas.openxmlformats.org/drawingml/2006/table">
            <a:tbl>
              <a:tblPr>
                <a:tableStyleId>{5C22544A-7EE6-4342-B048-85BDC9FD1C3A}</a:tableStyleId>
              </a:tblPr>
              <a:tblGrid>
                <a:gridCol w="4904740"/>
                <a:gridCol w="736359"/>
                <a:gridCol w="766030"/>
                <a:gridCol w="712082"/>
                <a:gridCol w="712082"/>
                <a:gridCol w="377619"/>
              </a:tblGrid>
              <a:tr h="302612">
                <a:tc rowSpan="2">
                  <a:txBody>
                    <a:bodyPr/>
                    <a:lstStyle/>
                    <a:p>
                      <a:pPr algn="ctr" fontAlgn="ctr"/>
                      <a:r>
                        <a:rPr lang="ru-RU" sz="900" b="1" u="none" strike="noStrike" dirty="0">
                          <a:effectLst/>
                        </a:rPr>
                        <a:t>Наименование показателя</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rowSpan="2">
                  <a:txBody>
                    <a:bodyPr/>
                    <a:lstStyle/>
                    <a:p>
                      <a:pPr algn="ctr" fontAlgn="ctr"/>
                      <a:r>
                        <a:rPr lang="ru-RU" sz="900" b="1" u="none" strike="noStrike" dirty="0">
                          <a:effectLst/>
                        </a:rPr>
                        <a:t> Отчет                2014 год </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rowSpan="2">
                  <a:txBody>
                    <a:bodyPr/>
                    <a:lstStyle/>
                    <a:p>
                      <a:pPr algn="ctr" fontAlgn="ctr"/>
                      <a:r>
                        <a:rPr lang="ru-RU" sz="900" b="1" u="none" strike="noStrike" dirty="0">
                          <a:effectLst/>
                        </a:rPr>
                        <a:t>Уточненная роспись                         2015 год</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rowSpan="2">
                  <a:txBody>
                    <a:bodyPr/>
                    <a:lstStyle/>
                    <a:p>
                      <a:pPr algn="ctr" fontAlgn="ctr"/>
                      <a:r>
                        <a:rPr lang="ru-RU" sz="900" b="1" u="none" strike="noStrike" dirty="0">
                          <a:effectLst/>
                        </a:rPr>
                        <a:t>Проект                  2016 год</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gridSpan="2">
                  <a:txBody>
                    <a:bodyPr/>
                    <a:lstStyle/>
                    <a:p>
                      <a:pPr algn="ctr" fontAlgn="t"/>
                      <a:r>
                        <a:rPr lang="ru-RU" sz="900" b="1" u="none" strike="noStrike" dirty="0">
                          <a:effectLst/>
                        </a:rPr>
                        <a:t>Отклонение                    2016 г. к 2015 г.</a:t>
                      </a:r>
                      <a:endParaRPr lang="ru-RU" sz="900" b="1" i="0" u="none" strike="noStrike" dirty="0">
                        <a:solidFill>
                          <a:srgbClr val="000000"/>
                        </a:solidFill>
                        <a:effectLst/>
                        <a:latin typeface="Times New Roman"/>
                      </a:endParaRPr>
                    </a:p>
                  </a:txBody>
                  <a:tcPr marL="1589" marR="1589" marT="1589" marB="0">
                    <a:solidFill>
                      <a:schemeClr val="accent1">
                        <a:lumMod val="20000"/>
                        <a:lumOff val="80000"/>
                      </a:schemeClr>
                    </a:solidFill>
                  </a:tcPr>
                </a:tc>
                <a:tc hMerge="1">
                  <a:txBody>
                    <a:bodyPr/>
                    <a:lstStyle/>
                    <a:p>
                      <a:endParaRPr lang="ru-RU"/>
                    </a:p>
                  </a:txBody>
                  <a:tcPr/>
                </a:tc>
              </a:tr>
              <a:tr h="1850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1" u="none" strike="noStrike" dirty="0">
                          <a:effectLst/>
                        </a:rPr>
                        <a:t>Сумма</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ctr" fontAlgn="ctr"/>
                      <a:r>
                        <a:rPr lang="ru-RU" sz="900" b="1" u="none" strike="noStrike" dirty="0">
                          <a:effectLst/>
                        </a:rPr>
                        <a:t>(%)</a:t>
                      </a:r>
                      <a:endParaRPr lang="ru-RU" sz="900" b="1"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r>
              <a:tr h="452938">
                <a:tc>
                  <a:txBody>
                    <a:bodyPr/>
                    <a:lstStyle/>
                    <a:p>
                      <a:pPr algn="l" fontAlgn="ctr"/>
                      <a:r>
                        <a:rPr lang="ru-RU" sz="900" u="none" strike="noStrike" dirty="0" smtClean="0">
                          <a:effectLst/>
                        </a:rPr>
                        <a:t>Субсидии </a:t>
                      </a:r>
                      <a:r>
                        <a:rPr lang="ru-RU" sz="900" u="none" strike="noStrike" dirty="0">
                          <a:effectLst/>
                        </a:rPr>
                        <a:t>на реализацию мер социальной поддержки отдельных категорий граждан, работающих в муниципальных учреждениях образования и культуры, расположенных в сельских населенных пунктах или поселках городского типа Мурманской области</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13 </a:t>
                      </a:r>
                      <a:r>
                        <a:rPr lang="ru-RU" sz="850" b="1" u="none" strike="noStrike" dirty="0">
                          <a:effectLst/>
                        </a:rPr>
                        <a:t>996,7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10 801,4</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9 798,3</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-1 003,1</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90,7</a:t>
                      </a:r>
                      <a:endParaRPr lang="ru-RU" sz="850" b="1" i="0" u="none" strike="noStrike" dirty="0">
                        <a:solidFill>
                          <a:srgbClr val="000000"/>
                        </a:solidFill>
                        <a:effectLst/>
                        <a:latin typeface="Times New Roman"/>
                      </a:endParaRPr>
                    </a:p>
                  </a:txBody>
                  <a:tcPr marL="1589" marR="1589" marT="1589" marB="0" anchor="ctr"/>
                </a:tc>
              </a:tr>
              <a:tr h="452938">
                <a:tc>
                  <a:txBody>
                    <a:bodyPr/>
                    <a:lstStyle/>
                    <a:p>
                      <a:pPr algn="l" fontAlgn="ctr"/>
                      <a:r>
                        <a:rPr lang="ru-RU" sz="900" u="none" strike="noStrike" dirty="0">
                          <a:effectLst/>
                        </a:rPr>
                        <a:t>Субсидия на обеспечение бесплатным цельным молоком либо питьевым молоком обучающихся 1-4 классов общеобразовательных учреждений, муниципальных образовательных учреждений для детей дошкольного и младшего школьного возраста</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 </a:t>
                      </a:r>
                      <a:r>
                        <a:rPr lang="ru-RU" sz="850" b="1" u="none" strike="noStrike" dirty="0">
                          <a:effectLst/>
                        </a:rPr>
                        <a:t>151,0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1 354,6</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1 617,4</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262,8</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119,4</a:t>
                      </a:r>
                      <a:endParaRPr lang="ru-RU" sz="850" b="1" i="0" u="none" strike="noStrike">
                        <a:solidFill>
                          <a:srgbClr val="000000"/>
                        </a:solidFill>
                        <a:effectLst/>
                        <a:latin typeface="Times New Roman"/>
                      </a:endParaRPr>
                    </a:p>
                  </a:txBody>
                  <a:tcPr marL="1589" marR="1589" marT="1589" marB="0" anchor="ctr"/>
                </a:tc>
              </a:tr>
              <a:tr h="302612">
                <a:tc>
                  <a:txBody>
                    <a:bodyPr/>
                    <a:lstStyle/>
                    <a:p>
                      <a:pPr algn="l" fontAlgn="ctr"/>
                      <a:r>
                        <a:rPr lang="ru-RU" sz="900" u="none" strike="noStrike">
                          <a:effectLst/>
                        </a:rPr>
                        <a:t>Субсидия на организацию отдыха детей  Мурманской области в оздоровительных учреждениях с дневным пребыванием, организованных на базе муниципальных учреждений</a:t>
                      </a:r>
                      <a:endParaRPr lang="ru-RU" sz="900" b="0" i="0" u="none" strike="noStrike">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2 </a:t>
                      </a:r>
                      <a:r>
                        <a:rPr lang="ru-RU" sz="850" b="1" u="none" strike="noStrike" dirty="0">
                          <a:effectLst/>
                        </a:rPr>
                        <a:t>382,5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1 997,9</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2 235,5</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237,6</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111,9</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dirty="0">
                          <a:effectLst/>
                        </a:rPr>
                        <a:t>Субсидия на осуществление бюджетных инвестиций в объекты капитального строительства муниципальной собственности</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ru-RU" sz="850" b="1" u="none" strike="noStrike" dirty="0">
                          <a:effectLst/>
                        </a:rPr>
                        <a:t>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16 847,3</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-16 847,3</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r h="152285">
                <a:tc>
                  <a:txBody>
                    <a:bodyPr/>
                    <a:lstStyle/>
                    <a:p>
                      <a:pPr algn="l" fontAlgn="ctr"/>
                      <a:r>
                        <a:rPr lang="ru-RU" sz="900" u="none" strike="noStrike">
                          <a:effectLst/>
                        </a:rPr>
                        <a:t>Модернизация региональных систем дошкольного образования</a:t>
                      </a:r>
                      <a:endParaRPr lang="ru-RU" sz="900" b="0" i="0" u="none" strike="noStrike">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196 </a:t>
                      </a:r>
                      <a:r>
                        <a:rPr lang="ru-RU" sz="850" b="1" u="none" strike="noStrike" dirty="0">
                          <a:effectLst/>
                        </a:rPr>
                        <a:t>076,5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133 153,7</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-133 153,7</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a:effectLst/>
                        </a:rPr>
                        <a:t>Субсидии бюджетам муниципальных образований на реализацию мероприятий, направленных на ликвидацию накопленного экологического ущерба</a:t>
                      </a:r>
                      <a:endParaRPr lang="ru-RU" sz="900" b="0" i="0" u="none" strike="noStrike">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ru-RU" sz="850" b="1" u="none" strike="noStrike" dirty="0">
                          <a:effectLst/>
                        </a:rPr>
                        <a:t>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3 555,4</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-3 555,4</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dirty="0">
                          <a:effectLst/>
                        </a:rPr>
                        <a:t>Строительство, реконструкция, ремонт и капитальный ремонт автомобильных дорог общего пользования местного значения (на конкурсной основе)</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8 </a:t>
                      </a:r>
                      <a:r>
                        <a:rPr lang="ru-RU" sz="850" b="1" u="none" strike="noStrike" dirty="0">
                          <a:effectLst/>
                        </a:rPr>
                        <a:t>326,1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21 732,6</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-21 732,6</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dirty="0">
                          <a:effectLst/>
                        </a:rPr>
                        <a:t>Субсидия на техническое сопровождение программного обеспечения "Система автоматизированного рабочего места муниципального образования"</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11,4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11,4</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11,4</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100,0</a:t>
                      </a:r>
                      <a:endParaRPr lang="ru-RU" sz="850" b="1" i="0" u="none" strike="noStrike" dirty="0">
                        <a:solidFill>
                          <a:srgbClr val="000000"/>
                        </a:solidFill>
                        <a:effectLst/>
                        <a:latin typeface="Times New Roman"/>
                      </a:endParaRPr>
                    </a:p>
                  </a:txBody>
                  <a:tcPr marL="1589" marR="1589" marT="1589" marB="0" anchor="ctr"/>
                </a:tc>
              </a:tr>
              <a:tr h="152285">
                <a:tc>
                  <a:txBody>
                    <a:bodyPr/>
                    <a:lstStyle/>
                    <a:p>
                      <a:pPr algn="l" fontAlgn="ctr"/>
                      <a:r>
                        <a:rPr lang="ru-RU" sz="900" u="none" strike="noStrike">
                          <a:effectLst/>
                        </a:rPr>
                        <a:t>Субсидии на государственную поддержку малого и среднего предпринимательства</a:t>
                      </a:r>
                      <a:endParaRPr lang="ru-RU" sz="900" b="0" i="0" u="none" strike="noStrike">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 </a:t>
                      </a:r>
                      <a:r>
                        <a:rPr lang="ru-RU" sz="850" b="1" u="none" strike="noStrike" dirty="0">
                          <a:effectLst/>
                        </a:rPr>
                        <a:t>550,0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 </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 </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 </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a:effectLst/>
                        </a:rPr>
                        <a:t>Субсидия на мероприятия государственной программы Российской Федерации "Доступная среда" на 2011 - 2015 годы</a:t>
                      </a:r>
                      <a:endParaRPr lang="ru-RU" sz="900" b="0" i="0" u="none" strike="noStrike">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3 </a:t>
                      </a:r>
                      <a:r>
                        <a:rPr lang="ru-RU" sz="850" b="1" u="none" strike="noStrike" dirty="0">
                          <a:effectLst/>
                        </a:rPr>
                        <a:t>200,0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578,1</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0,0</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-578,1</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r h="302612">
                <a:tc>
                  <a:txBody>
                    <a:bodyPr/>
                    <a:lstStyle/>
                    <a:p>
                      <a:pPr algn="l" fontAlgn="ctr"/>
                      <a:r>
                        <a:rPr lang="ru-RU" sz="900" u="none" strike="noStrike" dirty="0">
                          <a:effectLst/>
                        </a:rPr>
                        <a:t>Субсидии на создание в общеобразовательных организациях, расположенных в сельской местности, условий для занятий физической культурой и спортом</a:t>
                      </a:r>
                      <a:endParaRPr lang="ru-RU" sz="900" b="0" i="0" u="none" strike="noStrike" dirty="0">
                        <a:solidFill>
                          <a:srgbClr val="000000"/>
                        </a:solidFill>
                        <a:effectLst/>
                        <a:latin typeface="Times New Roman"/>
                      </a:endParaRPr>
                    </a:p>
                  </a:txBody>
                  <a:tcPr marL="1589" marR="1589" marT="1589" marB="0" anchor="ctr">
                    <a:solidFill>
                      <a:schemeClr val="accent1">
                        <a:lumMod val="20000"/>
                        <a:lumOff val="80000"/>
                      </a:schemeClr>
                    </a:solidFill>
                  </a:tcPr>
                </a:tc>
                <a:tc>
                  <a:txBody>
                    <a:bodyPr/>
                    <a:lstStyle/>
                    <a:p>
                      <a:pPr algn="l" fontAlgn="ctr"/>
                      <a:r>
                        <a:rPr lang="en-US" sz="850" b="1" u="none" strike="noStrike" dirty="0" smtClean="0">
                          <a:effectLst/>
                        </a:rPr>
                        <a:t>     </a:t>
                      </a:r>
                      <a:r>
                        <a:rPr lang="ru-RU" sz="850" b="1" u="none" strike="noStrike" dirty="0" smtClean="0">
                          <a:effectLst/>
                        </a:rPr>
                        <a:t>1 </a:t>
                      </a:r>
                      <a:r>
                        <a:rPr lang="ru-RU" sz="850" b="1" u="none" strike="noStrike" dirty="0">
                          <a:effectLst/>
                        </a:rPr>
                        <a:t>240,4   </a:t>
                      </a:r>
                      <a:endParaRPr lang="ru-RU" sz="850" b="1" i="0" u="none" strike="noStrike" dirty="0">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356,8</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0,0</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a:effectLst/>
                        </a:rPr>
                        <a:t>-356,8</a:t>
                      </a:r>
                      <a:endParaRPr lang="ru-RU" sz="850" b="1" i="0" u="none" strike="noStrike">
                        <a:solidFill>
                          <a:srgbClr val="000000"/>
                        </a:solidFill>
                        <a:effectLst/>
                        <a:latin typeface="Times New Roman"/>
                      </a:endParaRPr>
                    </a:p>
                  </a:txBody>
                  <a:tcPr marL="1589" marR="1589" marT="1589" marB="0" anchor="ctr"/>
                </a:tc>
                <a:tc>
                  <a:txBody>
                    <a:bodyPr/>
                    <a:lstStyle/>
                    <a:p>
                      <a:pPr algn="ctr" fontAlgn="ctr"/>
                      <a:r>
                        <a:rPr lang="ru-RU" sz="850" b="1" u="none" strike="noStrike" dirty="0">
                          <a:effectLst/>
                        </a:rPr>
                        <a:t>0,0</a:t>
                      </a:r>
                      <a:endParaRPr lang="ru-RU" sz="850" b="1" i="0" u="none" strike="noStrike" dirty="0">
                        <a:solidFill>
                          <a:srgbClr val="000000"/>
                        </a:solidFill>
                        <a:effectLst/>
                        <a:latin typeface="Times New Roman"/>
                      </a:endParaRPr>
                    </a:p>
                  </a:txBody>
                  <a:tcPr marL="1589" marR="1589" marT="1589" marB="0" anchor="ctr"/>
                </a:tc>
              </a:tr>
            </a:tbl>
          </a:graphicData>
        </a:graphic>
      </p:graphicFrame>
    </p:spTree>
    <p:extLst>
      <p:ext uri="{BB962C8B-B14F-4D97-AF65-F5344CB8AC3E}">
        <p14:creationId xmlns:p14="http://schemas.microsoft.com/office/powerpoint/2010/main" val="3139436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47922"/>
            <a:ext cx="4129657" cy="400110"/>
          </a:xfrm>
          <a:prstGeom prst="rect">
            <a:avLst/>
          </a:prstGeom>
          <a:noFill/>
        </p:spPr>
        <p:txBody>
          <a:bodyPr wrap="none" rtlCol="0">
            <a:spAutoFit/>
          </a:bodyPr>
          <a:lstStyle/>
          <a:p>
            <a:r>
              <a:rPr lang="ru-RU" sz="2000" b="1" dirty="0" smtClean="0"/>
              <a:t>Иные межбюджетные трансферты</a:t>
            </a:r>
            <a:endParaRPr lang="ru-RU" sz="2000" b="1" dirty="0"/>
          </a:p>
        </p:txBody>
      </p:sp>
      <p:graphicFrame>
        <p:nvGraphicFramePr>
          <p:cNvPr id="5" name="Диаграмма 4"/>
          <p:cNvGraphicFramePr/>
          <p:nvPr>
            <p:extLst>
              <p:ext uri="{D42A27DB-BD31-4B8C-83A1-F6EECF244321}">
                <p14:modId xmlns:p14="http://schemas.microsoft.com/office/powerpoint/2010/main" val="3270984113"/>
              </p:ext>
            </p:extLst>
          </p:nvPr>
        </p:nvGraphicFramePr>
        <p:xfrm>
          <a:off x="323528" y="3429000"/>
          <a:ext cx="3816424"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68043" y="1447977"/>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7" name="TextBox 6"/>
          <p:cNvSpPr txBox="1"/>
          <p:nvPr/>
        </p:nvSpPr>
        <p:spPr>
          <a:xfrm>
            <a:off x="5436096" y="692696"/>
            <a:ext cx="2877711" cy="3077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perspectiveHeroicExtremeLeftFacing"/>
            <a:lightRig rig="threePt" dir="t"/>
          </a:scene3d>
        </p:spPr>
        <p:txBody>
          <a:bodyPr wrap="none" rtlCol="0">
            <a:spAutoFit/>
          </a:bodyPr>
          <a:lstStyle/>
          <a:p>
            <a:r>
              <a:rPr lang="ru-RU" sz="1400" dirty="0" smtClean="0"/>
              <a:t>иные межбюджетные трансферты</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3068906619"/>
              </p:ext>
            </p:extLst>
          </p:nvPr>
        </p:nvGraphicFramePr>
        <p:xfrm>
          <a:off x="251520" y="1844824"/>
          <a:ext cx="8640961" cy="1683880"/>
        </p:xfrm>
        <a:graphic>
          <a:graphicData uri="http://schemas.openxmlformats.org/drawingml/2006/table">
            <a:tbl>
              <a:tblPr>
                <a:tableStyleId>{5C22544A-7EE6-4342-B048-85BDC9FD1C3A}</a:tableStyleId>
              </a:tblPr>
              <a:tblGrid>
                <a:gridCol w="4955845"/>
                <a:gridCol w="847152"/>
                <a:gridCol w="762438"/>
                <a:gridCol w="762438"/>
                <a:gridCol w="841639"/>
                <a:gridCol w="471449"/>
              </a:tblGrid>
              <a:tr h="65598">
                <a:tc rowSpan="2">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rowSpan="2">
                  <a:txBody>
                    <a:bodyPr/>
                    <a:lstStyle/>
                    <a:p>
                      <a:pPr algn="ctr" fontAlgn="ctr"/>
                      <a:r>
                        <a:rPr lang="ru-RU" sz="1000" b="1" u="none" strike="noStrike" dirty="0">
                          <a:effectLst/>
                        </a:rPr>
                        <a:t> Отчет                2014 год </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rowSpan="2">
                  <a:txBody>
                    <a:bodyPr/>
                    <a:lstStyle/>
                    <a:p>
                      <a:pPr algn="ctr" fontAlgn="ctr"/>
                      <a:r>
                        <a:rPr lang="ru-RU" sz="1000" b="1" u="none" strike="noStrike" dirty="0">
                          <a:effectLst/>
                        </a:rPr>
                        <a:t>Уточненная роспись                         2015 год</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rowSpan="2">
                  <a:txBody>
                    <a:bodyPr/>
                    <a:lstStyle/>
                    <a:p>
                      <a:pPr algn="ctr" fontAlgn="ctr"/>
                      <a:r>
                        <a:rPr lang="ru-RU" sz="1000" b="1" u="none" strike="noStrike" dirty="0">
                          <a:effectLst/>
                        </a:rPr>
                        <a:t>Проект                  2016 год</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gridSpan="2">
                  <a:txBody>
                    <a:bodyPr/>
                    <a:lstStyle/>
                    <a:p>
                      <a:pPr algn="ctr" fontAlgn="t"/>
                      <a:r>
                        <a:rPr lang="ru-RU" sz="1000" b="1" u="none" strike="noStrike" dirty="0">
                          <a:effectLst/>
                        </a:rPr>
                        <a:t>Отклонение                    2016 г. к 2015 г.</a:t>
                      </a:r>
                      <a:endParaRPr lang="ru-RU" sz="1000" b="1" i="0" u="none" strike="noStrike" dirty="0">
                        <a:solidFill>
                          <a:srgbClr val="000000"/>
                        </a:solidFill>
                        <a:effectLst/>
                        <a:latin typeface="Times New Roman"/>
                      </a:endParaRPr>
                    </a:p>
                  </a:txBody>
                  <a:tcPr marL="1496" marR="1496" marT="1496" marB="0">
                    <a:solidFill>
                      <a:schemeClr val="accent1">
                        <a:lumMod val="20000"/>
                        <a:lumOff val="80000"/>
                      </a:schemeClr>
                    </a:solidFill>
                  </a:tcPr>
                </a:tc>
                <a:tc hMerge="1">
                  <a:txBody>
                    <a:bodyPr/>
                    <a:lstStyle/>
                    <a:p>
                      <a:endParaRPr lang="ru-RU"/>
                    </a:p>
                  </a:txBody>
                  <a:tcPr/>
                </a:tc>
              </a:tr>
              <a:tr h="9657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a:effectLst/>
                        </a:rPr>
                        <a:t>Сумма</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a:txBody>
                    <a:bodyPr/>
                    <a:lstStyle/>
                    <a:p>
                      <a:pPr algn="ctr" fontAlgn="ctr"/>
                      <a:r>
                        <a:rPr lang="ru-RU" sz="1000" b="1" u="none" strike="noStrike" dirty="0">
                          <a:effectLst/>
                        </a:rPr>
                        <a:t>(%)</a:t>
                      </a:r>
                      <a:endParaRPr lang="ru-RU" sz="1000" b="1"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r>
              <a:tr h="116620">
                <a:tc>
                  <a:txBody>
                    <a:bodyPr/>
                    <a:lstStyle/>
                    <a:p>
                      <a:pPr algn="l" fontAlgn="ctr"/>
                      <a:r>
                        <a:rPr lang="ru-RU" sz="1000" u="none" strike="noStrike" dirty="0">
                          <a:effectLst/>
                        </a:rPr>
                        <a:t>Иные межбюджетные трансферты бюджету муниципального образования ЗАТО г. Североморск на реализацию пункта 2 статьи 1 Закона Мурманской области "О сохранении права на меры социальной поддержки отдельных категорий граждан в связи с упразднением поселка городского типа </a:t>
                      </a:r>
                      <a:r>
                        <a:rPr lang="ru-RU" sz="1000" u="none" strike="noStrike" dirty="0" err="1">
                          <a:effectLst/>
                        </a:rPr>
                        <a:t>Росляково</a:t>
                      </a:r>
                      <a:r>
                        <a:rPr lang="ru-RU" sz="1000" u="none" strike="noStrike" dirty="0">
                          <a:effectLst/>
                        </a:rPr>
                        <a:t>"</a:t>
                      </a:r>
                      <a:endParaRPr lang="ru-RU" sz="1000" b="0"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a:txBody>
                    <a:bodyPr/>
                    <a:lstStyle/>
                    <a:p>
                      <a:pPr algn="l" fontAlgn="ctr"/>
                      <a:r>
                        <a:rPr lang="ru-RU" sz="1000" b="1" u="none" strike="noStrike" dirty="0">
                          <a:effectLst/>
                        </a:rPr>
                        <a:t> </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774,7</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0,0</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-774,7</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a:effectLst/>
                        </a:rPr>
                        <a:t>0,0</a:t>
                      </a:r>
                      <a:endParaRPr lang="ru-RU" sz="1000" b="1" i="0" u="none" strike="noStrike">
                        <a:solidFill>
                          <a:srgbClr val="000000"/>
                        </a:solidFill>
                        <a:effectLst/>
                        <a:latin typeface="Times New Roman"/>
                      </a:endParaRPr>
                    </a:p>
                  </a:txBody>
                  <a:tcPr marL="1496" marR="1496" marT="1496" marB="0" anchor="ctr"/>
                </a:tc>
              </a:tr>
              <a:tr h="36444">
                <a:tc>
                  <a:txBody>
                    <a:bodyPr/>
                    <a:lstStyle/>
                    <a:p>
                      <a:pPr algn="l" fontAlgn="ctr"/>
                      <a:r>
                        <a:rPr lang="ru-RU" sz="1000" u="none" strike="noStrike">
                          <a:effectLst/>
                        </a:rPr>
                        <a:t>Межбюджетные трансферты на переселение граждан из ЗАТО</a:t>
                      </a:r>
                      <a:endParaRPr lang="ru-RU" sz="1000" b="0" i="0" u="none" strike="noStrike">
                        <a:solidFill>
                          <a:srgbClr val="000000"/>
                        </a:solidFill>
                        <a:effectLst/>
                        <a:latin typeface="Times New Roman"/>
                      </a:endParaRPr>
                    </a:p>
                  </a:txBody>
                  <a:tcPr marL="1496" marR="1496" marT="1496" marB="0" anchor="ctr">
                    <a:solidFill>
                      <a:schemeClr val="accent1">
                        <a:lumMod val="20000"/>
                        <a:lumOff val="80000"/>
                      </a:schemeClr>
                    </a:solidFill>
                  </a:tcPr>
                </a:tc>
                <a:tc>
                  <a:txBody>
                    <a:bodyPr/>
                    <a:lstStyle/>
                    <a:p>
                      <a:pPr algn="l" fontAlgn="ctr"/>
                      <a:r>
                        <a:rPr lang="ru-RU" sz="1000" b="1" u="none" strike="noStrike">
                          <a:effectLst/>
                        </a:rPr>
                        <a:t>           91 581,0   </a:t>
                      </a:r>
                      <a:endParaRPr lang="ru-RU" sz="1000" b="1" i="0" u="none" strike="noStrike">
                        <a:solidFill>
                          <a:srgbClr val="000000"/>
                        </a:solidFill>
                        <a:effectLst/>
                        <a:latin typeface="Times New Roman"/>
                      </a:endParaRPr>
                    </a:p>
                  </a:txBody>
                  <a:tcPr marL="1496" marR="1496" marT="1496" marB="0" anchor="ctr"/>
                </a:tc>
                <a:tc>
                  <a:txBody>
                    <a:bodyPr/>
                    <a:lstStyle/>
                    <a:p>
                      <a:pPr algn="ctr" fontAlgn="ctr"/>
                      <a:r>
                        <a:rPr lang="ru-RU" sz="1000" b="1" u="none" strike="noStrike">
                          <a:effectLst/>
                        </a:rPr>
                        <a:t> </a:t>
                      </a:r>
                      <a:endParaRPr lang="ru-RU" sz="1000" b="1" i="0" u="none" strike="noStrike">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 </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 </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 </a:t>
                      </a:r>
                      <a:endParaRPr lang="ru-RU" sz="1000" b="1" i="0" u="none" strike="noStrike" dirty="0">
                        <a:solidFill>
                          <a:srgbClr val="000000"/>
                        </a:solidFill>
                        <a:effectLst/>
                        <a:latin typeface="Times New Roman"/>
                      </a:endParaRPr>
                    </a:p>
                  </a:txBody>
                  <a:tcPr marL="1496" marR="1496" marT="1496" marB="0" anchor="ctr"/>
                </a:tc>
              </a:tr>
              <a:tr h="58310">
                <a:tc>
                  <a:txBody>
                    <a:bodyPr/>
                    <a:lstStyle/>
                    <a:p>
                      <a:pPr algn="l" fontAlgn="ctr"/>
                      <a:r>
                        <a:rPr lang="ru-RU" sz="1000" u="none" strike="noStrike" dirty="0">
                          <a:effectLst/>
                        </a:rPr>
                        <a:t>Комплектование книжных фондов библиотек муниципальных образований и государственных библиотек городов Москвы и Санкт-Петербурга</a:t>
                      </a:r>
                      <a:endParaRPr lang="ru-RU" sz="1000" b="0" i="0" u="none" strike="noStrike" dirty="0">
                        <a:solidFill>
                          <a:srgbClr val="000000"/>
                        </a:solidFill>
                        <a:effectLst/>
                        <a:latin typeface="Times New Roman"/>
                      </a:endParaRPr>
                    </a:p>
                  </a:txBody>
                  <a:tcPr marL="1496" marR="1496" marT="1496" marB="0" anchor="ctr">
                    <a:solidFill>
                      <a:schemeClr val="accent1">
                        <a:lumMod val="20000"/>
                        <a:lumOff val="80000"/>
                      </a:schemeClr>
                    </a:solidFill>
                  </a:tcPr>
                </a:tc>
                <a:tc>
                  <a:txBody>
                    <a:bodyPr/>
                    <a:lstStyle/>
                    <a:p>
                      <a:pPr algn="l" fontAlgn="ctr"/>
                      <a:r>
                        <a:rPr lang="ru-RU" sz="1000" b="1" u="none" strike="noStrike">
                          <a:effectLst/>
                        </a:rPr>
                        <a:t> </a:t>
                      </a:r>
                      <a:endParaRPr lang="ru-RU" sz="1000" b="1" i="0" u="none" strike="noStrike">
                        <a:solidFill>
                          <a:srgbClr val="000000"/>
                        </a:solidFill>
                        <a:effectLst/>
                        <a:latin typeface="Times New Roman"/>
                      </a:endParaRPr>
                    </a:p>
                  </a:txBody>
                  <a:tcPr marL="1496" marR="1496" marT="1496" marB="0" anchor="ctr"/>
                </a:tc>
                <a:tc>
                  <a:txBody>
                    <a:bodyPr/>
                    <a:lstStyle/>
                    <a:p>
                      <a:pPr algn="ctr" fontAlgn="ctr"/>
                      <a:r>
                        <a:rPr lang="ru-RU" sz="1000" b="1" u="none" strike="noStrike">
                          <a:effectLst/>
                        </a:rPr>
                        <a:t>20,5</a:t>
                      </a:r>
                      <a:endParaRPr lang="ru-RU" sz="1000" b="1" i="0" u="none" strike="noStrike">
                        <a:solidFill>
                          <a:srgbClr val="000000"/>
                        </a:solidFill>
                        <a:effectLst/>
                        <a:latin typeface="Times New Roman"/>
                      </a:endParaRPr>
                    </a:p>
                  </a:txBody>
                  <a:tcPr marL="1496" marR="1496" marT="1496" marB="0" anchor="ctr"/>
                </a:tc>
                <a:tc>
                  <a:txBody>
                    <a:bodyPr/>
                    <a:lstStyle/>
                    <a:p>
                      <a:pPr algn="ctr" fontAlgn="ctr"/>
                      <a:r>
                        <a:rPr lang="ru-RU" sz="1000" b="1" u="none" strike="noStrike">
                          <a:effectLst/>
                        </a:rPr>
                        <a:t>20,0</a:t>
                      </a:r>
                      <a:endParaRPr lang="ru-RU" sz="1000" b="1" i="0" u="none" strike="noStrike">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-0,5</a:t>
                      </a:r>
                      <a:endParaRPr lang="ru-RU" sz="1000" b="1" i="0" u="none" strike="noStrike" dirty="0">
                        <a:solidFill>
                          <a:srgbClr val="000000"/>
                        </a:solidFill>
                        <a:effectLst/>
                        <a:latin typeface="Times New Roman"/>
                      </a:endParaRPr>
                    </a:p>
                  </a:txBody>
                  <a:tcPr marL="1496" marR="1496" marT="1496" marB="0" anchor="ctr"/>
                </a:tc>
                <a:tc>
                  <a:txBody>
                    <a:bodyPr/>
                    <a:lstStyle/>
                    <a:p>
                      <a:pPr algn="ctr" fontAlgn="ctr"/>
                      <a:r>
                        <a:rPr lang="ru-RU" sz="1000" b="1" u="none" strike="noStrike" dirty="0">
                          <a:effectLst/>
                        </a:rPr>
                        <a:t>97,6</a:t>
                      </a:r>
                      <a:endParaRPr lang="ru-RU" sz="1000" b="1" i="0" u="none" strike="noStrike" dirty="0">
                        <a:solidFill>
                          <a:srgbClr val="000000"/>
                        </a:solidFill>
                        <a:effectLst/>
                        <a:latin typeface="Times New Roman"/>
                      </a:endParaRPr>
                    </a:p>
                  </a:txBody>
                  <a:tcPr marL="1496" marR="1496" marT="1496" marB="0" anchor="ctr"/>
                </a:tc>
              </a:tr>
            </a:tbl>
          </a:graphicData>
        </a:graphic>
      </p:graphicFrame>
      <p:sp>
        <p:nvSpPr>
          <p:cNvPr id="4" name="TextBox 3"/>
          <p:cNvSpPr txBox="1"/>
          <p:nvPr/>
        </p:nvSpPr>
        <p:spPr>
          <a:xfrm>
            <a:off x="4283968" y="3501008"/>
            <a:ext cx="4608512" cy="2708434"/>
          </a:xfrm>
          <a:prstGeom prst="rect">
            <a:avLst/>
          </a:prstGeom>
          <a:noFill/>
        </p:spPr>
        <p:txBody>
          <a:bodyPr wrap="square" rtlCol="0">
            <a:spAutoFit/>
          </a:bodyPr>
          <a:lstStyle/>
          <a:p>
            <a:pPr algn="just"/>
            <a:r>
              <a:rPr lang="ru-RU" sz="1000" dirty="0" smtClean="0"/>
              <a:t>          В 2015 и 2016 годах межбюджетные трансферты на переселение граждан из ЗАТО не предусмотрены, так как в 2015 году законодательство, регламентирующее вопросы переселения граждан из ЗАТО претерпело существенные изменения, в соответствии с которыми, гражданам будет предоставляться социальная выплата для приобретения жилого помещения за границами ЗАТО г. Североморск, право на получение которой подтверждается государственным жилищным сертификатом – что является формой государственной финансовой поддержки обеспечения граждан жильем в рамках подпрограммы  «Выполнение государственных обязательств по обеспечению жильем категорий граждан, установленных федеральным законодательством» федеральной целевой программы «Жилище» на 2015 – 2020 годы.</a:t>
            </a:r>
          </a:p>
          <a:p>
            <a:pPr algn="just"/>
            <a:r>
              <a:rPr lang="ru-RU" sz="1000" dirty="0" smtClean="0"/>
              <a:t>          На выполнение государственных обязательств по обеспечению жильем граждан в 2016 году предусмотрен размер социальных выплат на общую на сумму 70 693,1 тыс. рублей. Количество сертификатов - 36 штук (определено расчетным путем с учетом средней стоимости государственного жилищного сертификата по итогам выдачи 2015 года). </a:t>
            </a:r>
            <a:endParaRPr lang="ru-RU" sz="1000" dirty="0"/>
          </a:p>
        </p:txBody>
      </p:sp>
    </p:spTree>
    <p:extLst>
      <p:ext uri="{BB962C8B-B14F-4D97-AF65-F5344CB8AC3E}">
        <p14:creationId xmlns:p14="http://schemas.microsoft.com/office/powerpoint/2010/main" val="1188370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375134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2016 год </a:t>
            </a:r>
            <a:endParaRPr lang="ru-RU" sz="2000" b="1" dirty="0"/>
          </a:p>
        </p:txBody>
      </p:sp>
      <p:sp>
        <p:nvSpPr>
          <p:cNvPr id="5" name="TextBox 4"/>
          <p:cNvSpPr txBox="1"/>
          <p:nvPr/>
        </p:nvSpPr>
        <p:spPr>
          <a:xfrm>
            <a:off x="2051720" y="1665675"/>
            <a:ext cx="2903359"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Общегосударственные вопросы</a:t>
            </a:r>
            <a:endParaRPr lang="ru-RU" sz="1500" dirty="0"/>
          </a:p>
        </p:txBody>
      </p:sp>
      <p:graphicFrame>
        <p:nvGraphicFramePr>
          <p:cNvPr id="6" name="Диаграмма 5"/>
          <p:cNvGraphicFramePr/>
          <p:nvPr>
            <p:extLst>
              <p:ext uri="{D42A27DB-BD31-4B8C-83A1-F6EECF244321}">
                <p14:modId xmlns:p14="http://schemas.microsoft.com/office/powerpoint/2010/main" val="688811096"/>
              </p:ext>
            </p:extLst>
          </p:nvPr>
        </p:nvGraphicFramePr>
        <p:xfrm>
          <a:off x="1348127" y="5229200"/>
          <a:ext cx="6096000" cy="1255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63842209"/>
              </p:ext>
            </p:extLst>
          </p:nvPr>
        </p:nvGraphicFramePr>
        <p:xfrm>
          <a:off x="899592" y="2204864"/>
          <a:ext cx="7408863" cy="2875973"/>
        </p:xfrm>
        <a:graphic>
          <a:graphicData uri="http://schemas.openxmlformats.org/drawingml/2006/table">
            <a:tbl>
              <a:tblPr/>
              <a:tblGrid>
                <a:gridCol w="3433675"/>
                <a:gridCol w="652275"/>
                <a:gridCol w="726118"/>
                <a:gridCol w="713811"/>
                <a:gridCol w="701504"/>
                <a:gridCol w="590740"/>
                <a:gridCol w="590740"/>
              </a:tblGrid>
              <a:tr h="212297">
                <a:tc rowSpan="2">
                  <a:txBody>
                    <a:bodyPr/>
                    <a:lstStyle/>
                    <a:p>
                      <a:pPr algn="ctr" fontAlgn="ctr"/>
                      <a:r>
                        <a:rPr lang="ru-RU" sz="900" b="1" i="0" u="none" strike="noStrike" dirty="0">
                          <a:solidFill>
                            <a:srgbClr val="000000"/>
                          </a:solidFill>
                          <a:effectLst/>
                          <a:latin typeface="Times New Roman"/>
                        </a:rPr>
                        <a:t>Наименование показателя</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1" i="0" u="none" strike="noStrike">
                          <a:solidFill>
                            <a:srgbClr val="000000"/>
                          </a:solidFill>
                          <a:effectLst/>
                          <a:latin typeface="Times New Roman"/>
                        </a:rPr>
                        <a:t>Разд.</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Times New Roman"/>
                        </a:rPr>
                        <a:t>2014 год </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a:solidFill>
                            <a:srgbClr val="000000"/>
                          </a:solidFill>
                          <a:effectLst/>
                          <a:latin typeface="Times New Roman"/>
                        </a:rPr>
                        <a:t>2015 год </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a:solidFill>
                            <a:srgbClr val="000000"/>
                          </a:solidFill>
                          <a:effectLst/>
                          <a:latin typeface="Times New Roman"/>
                        </a:rPr>
                        <a:t>2016 год </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900" b="1" i="0" u="none" strike="noStrike">
                          <a:effectLst/>
                          <a:latin typeface="Times New Roman"/>
                        </a:rPr>
                        <a:t>Темп роста 2016 к 2014</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1" i="0" u="none" strike="noStrike">
                          <a:effectLst/>
                          <a:latin typeface="Times New Roman"/>
                        </a:rPr>
                        <a:t>Темп роста 2016 к 2015</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370">
                <a:tc vMerge="1">
                  <a:txBody>
                    <a:bodyPr/>
                    <a:lstStyle/>
                    <a:p>
                      <a:endParaRPr lang="ru-RU"/>
                    </a:p>
                  </a:txBody>
                  <a:tcPr/>
                </a:tc>
                <a:tc vMerge="1">
                  <a:txBody>
                    <a:bodyPr/>
                    <a:lstStyle/>
                    <a:p>
                      <a:endParaRPr lang="ru-RU"/>
                    </a:p>
                  </a:txBody>
                  <a:tcPr/>
                </a:tc>
                <a:tc>
                  <a:txBody>
                    <a:bodyPr/>
                    <a:lstStyle/>
                    <a:p>
                      <a:pPr algn="ctr" fontAlgn="t"/>
                      <a:r>
                        <a:rPr lang="ru-RU" sz="900" b="1" i="0" u="none" strike="noStrike" dirty="0">
                          <a:solidFill>
                            <a:srgbClr val="000000"/>
                          </a:solidFill>
                          <a:effectLst/>
                          <a:latin typeface="Times New Roman"/>
                        </a:rPr>
                        <a:t>(</a:t>
                      </a:r>
                      <a:r>
                        <a:rPr lang="ru-RU" sz="900" b="1" i="0" u="none" strike="noStrike" dirty="0" smtClean="0">
                          <a:solidFill>
                            <a:srgbClr val="000000"/>
                          </a:solidFill>
                          <a:effectLst/>
                          <a:latin typeface="Times New Roman"/>
                        </a:rPr>
                        <a:t>исполнено</a:t>
                      </a:r>
                      <a:r>
                        <a:rPr lang="ru-RU" sz="900" b="1" i="0" u="none" strike="noStrike" dirty="0">
                          <a:solidFill>
                            <a:srgbClr val="000000"/>
                          </a:solidFill>
                          <a:effectLst/>
                          <a:latin typeface="Times New Roman"/>
                        </a:rPr>
                        <a:t>)                     </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Times New Roman"/>
                        </a:rPr>
                        <a:t>(ожидаемое исполнение) </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Times New Roman"/>
                        </a:rPr>
                        <a:t>(Проект Решения)</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75376">
                <a:tc>
                  <a:txBody>
                    <a:bodyPr/>
                    <a:lstStyle/>
                    <a:p>
                      <a:pPr algn="l" fontAlgn="t"/>
                      <a:r>
                        <a:rPr lang="ru-RU" sz="900" b="1" i="0" u="none" strike="noStrike">
                          <a:solidFill>
                            <a:srgbClr val="000000"/>
                          </a:solidFill>
                          <a:effectLst/>
                          <a:latin typeface="Times New Roman"/>
                        </a:rPr>
                        <a:t>    ОБЩЕГОСУДАРСТВЕННЫЕ ВОПРОСЫ</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0100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184 397,4</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solidFill>
                            <a:srgbClr val="000000"/>
                          </a:solidFill>
                          <a:effectLst/>
                          <a:latin typeface="Times New Roman"/>
                        </a:rPr>
                        <a:t>172 428,5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180 813,5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effectLst/>
                          <a:latin typeface="Times New Roman"/>
                        </a:rPr>
                        <a:t>-1,9%</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effectLst/>
                          <a:latin typeface="Times New Roman"/>
                        </a:rPr>
                        <a:t>4,9%</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370">
                <a:tc>
                  <a:txBody>
                    <a:bodyPr/>
                    <a:lstStyle/>
                    <a:p>
                      <a:pPr algn="l" fontAlgn="t"/>
                      <a:r>
                        <a:rPr lang="ru-RU" sz="900" b="0" i="0" u="none" strike="noStrike">
                          <a:solidFill>
                            <a:srgbClr val="000000"/>
                          </a:solidFill>
                          <a:effectLst/>
                          <a:latin typeface="Times New Roman"/>
                        </a:rPr>
                        <a:t>      Функционирование высшего должностного лица субъекта Российской Федерации и муниципального образования</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0102</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3 116,8</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3 021,5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2 630,0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-15,6%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-13,0%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055">
                <a:tc>
                  <a:txBody>
                    <a:bodyPr/>
                    <a:lstStyle/>
                    <a:p>
                      <a:pPr algn="l" fontAlgn="t"/>
                      <a:r>
                        <a:rPr lang="ru-RU" sz="900" b="0" i="0" u="none" strike="noStrike">
                          <a:solidFill>
                            <a:srgbClr val="000000"/>
                          </a:solidFill>
                          <a:effectLst/>
                          <a:latin typeface="Times New Roman"/>
                        </a:rPr>
                        <a:t>      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0103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4 778,7</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5 843,5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6 014,8</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25,9%</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2,9%</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055">
                <a:tc>
                  <a:txBody>
                    <a:bodyPr/>
                    <a:lstStyle/>
                    <a:p>
                      <a:pPr algn="l" fontAlgn="t"/>
                      <a:r>
                        <a:rPr lang="ru-RU" sz="900" b="0" i="0" u="none" strike="noStrike">
                          <a:solidFill>
                            <a:srgbClr val="000000"/>
                          </a:solidFill>
                          <a:effectLst/>
                          <a:latin typeface="Times New Roman"/>
                        </a:rPr>
                        <a:t>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0104</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92 279,0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92 388,9</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93 825,6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1,7%</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85">
                <a:tc>
                  <a:txBody>
                    <a:bodyPr/>
                    <a:lstStyle/>
                    <a:p>
                      <a:pPr algn="l" fontAlgn="ctr"/>
                      <a:r>
                        <a:rPr lang="ru-RU" sz="900" b="0" i="0" u="none" strike="noStrike">
                          <a:solidFill>
                            <a:srgbClr val="000000"/>
                          </a:solidFill>
                          <a:effectLst/>
                          <a:latin typeface="Times New Roman"/>
                        </a:rPr>
                        <a:t>     Судебная система</a:t>
                      </a:r>
                    </a:p>
                  </a:txBody>
                  <a:tcPr marL="9230" marR="9230" marT="9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0105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119,4</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370">
                <a:tc>
                  <a:txBody>
                    <a:bodyPr/>
                    <a:lstStyle/>
                    <a:p>
                      <a:pPr algn="l" fontAlgn="t"/>
                      <a:r>
                        <a:rPr lang="ru-RU" sz="900" b="0" i="0" u="none" strike="noStrike">
                          <a:solidFill>
                            <a:srgbClr val="000000"/>
                          </a:solidFill>
                          <a:effectLst/>
                          <a:latin typeface="Times New Roman"/>
                        </a:rPr>
                        <a:t>      Обеспечение деятельности финансовых, налоговых и таможенных органов и органов финансового (финансово-бюджетного) надзора</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0106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2 381,3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2 529,3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2 621,3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10,1%</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3,6%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85">
                <a:tc>
                  <a:txBody>
                    <a:bodyPr/>
                    <a:lstStyle/>
                    <a:p>
                      <a:pPr algn="l" fontAlgn="t"/>
                      <a:r>
                        <a:rPr lang="ru-RU" sz="900" b="0" i="0" u="none" strike="noStrike">
                          <a:solidFill>
                            <a:srgbClr val="000000"/>
                          </a:solidFill>
                          <a:effectLst/>
                          <a:latin typeface="Times New Roman"/>
                        </a:rPr>
                        <a:t>      Обеспечение проведения выборов и референдумов</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0107</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4 476,5</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-100,0%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85">
                <a:tc>
                  <a:txBody>
                    <a:bodyPr/>
                    <a:lstStyle/>
                    <a:p>
                      <a:pPr algn="l" fontAlgn="t"/>
                      <a:r>
                        <a:rPr lang="ru-RU" sz="900" b="0" i="0" u="none" strike="noStrike">
                          <a:solidFill>
                            <a:srgbClr val="000000"/>
                          </a:solidFill>
                          <a:effectLst/>
                          <a:latin typeface="Times New Roman"/>
                        </a:rPr>
                        <a:t>      Резервные фонды</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0111</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3 000,0</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85">
                <a:tc>
                  <a:txBody>
                    <a:bodyPr/>
                    <a:lstStyle/>
                    <a:p>
                      <a:pPr algn="l" fontAlgn="t"/>
                      <a:r>
                        <a:rPr lang="ru-RU" sz="900" b="0" i="0" u="none" strike="noStrike">
                          <a:solidFill>
                            <a:srgbClr val="000000"/>
                          </a:solidFill>
                          <a:effectLst/>
                          <a:latin typeface="Times New Roman"/>
                        </a:rPr>
                        <a:t>      Другие общегосударственные вопросы</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0113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81 841,6</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64 168,8</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72 602,4</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-11,3%</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13,1%</a:t>
                      </a:r>
                    </a:p>
                  </a:txBody>
                  <a:tcPr marL="9230" marR="9230" marT="92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452320" y="1865971"/>
            <a:ext cx="838691" cy="246221"/>
          </a:xfrm>
          <a:prstGeom prst="rect">
            <a:avLst/>
          </a:prstGeom>
          <a:noFill/>
        </p:spPr>
        <p:txBody>
          <a:bodyPr wrap="none" rtlCol="0">
            <a:spAutoFit/>
          </a:bodyPr>
          <a:lstStyle/>
          <a:p>
            <a:r>
              <a:rPr lang="ru-RU" sz="1000" dirty="0"/>
              <a:t>т</a:t>
            </a:r>
            <a:r>
              <a:rPr lang="ru-RU" sz="1000" dirty="0" smtClean="0"/>
              <a:t>ыс. рублей</a:t>
            </a:r>
            <a:endParaRPr lang="ru-RU" sz="1000" dirty="0"/>
          </a:p>
        </p:txBody>
      </p:sp>
    </p:spTree>
    <p:extLst>
      <p:ext uri="{BB962C8B-B14F-4D97-AF65-F5344CB8AC3E}">
        <p14:creationId xmlns:p14="http://schemas.microsoft.com/office/powerpoint/2010/main" val="3403342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90382"/>
            <a:ext cx="5711820"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Национальная безопасность и правоохранительная деятельность</a:t>
            </a:r>
            <a:endParaRPr lang="ru-RU" sz="1500" dirty="0"/>
          </a:p>
        </p:txBody>
      </p:sp>
      <p:sp>
        <p:nvSpPr>
          <p:cNvPr id="6" name="TextBox 5"/>
          <p:cNvSpPr txBox="1"/>
          <p:nvPr/>
        </p:nvSpPr>
        <p:spPr>
          <a:xfrm>
            <a:off x="251520" y="4419545"/>
            <a:ext cx="2347117"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Национальная экономика</a:t>
            </a:r>
            <a:endParaRPr lang="ru-RU" sz="1500" dirty="0"/>
          </a:p>
        </p:txBody>
      </p:sp>
      <p:graphicFrame>
        <p:nvGraphicFramePr>
          <p:cNvPr id="7" name="Диаграмма 6"/>
          <p:cNvGraphicFramePr/>
          <p:nvPr>
            <p:extLst>
              <p:ext uri="{D42A27DB-BD31-4B8C-83A1-F6EECF244321}">
                <p14:modId xmlns:p14="http://schemas.microsoft.com/office/powerpoint/2010/main" val="172517679"/>
              </p:ext>
            </p:extLst>
          </p:nvPr>
        </p:nvGraphicFramePr>
        <p:xfrm>
          <a:off x="5644093" y="2765151"/>
          <a:ext cx="3312368" cy="1815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1762188219"/>
              </p:ext>
            </p:extLst>
          </p:nvPr>
        </p:nvGraphicFramePr>
        <p:xfrm>
          <a:off x="5963340" y="4941168"/>
          <a:ext cx="2903984" cy="13839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899592" y="694439"/>
            <a:ext cx="368722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2016 год</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504043222"/>
              </p:ext>
            </p:extLst>
          </p:nvPr>
        </p:nvGraphicFramePr>
        <p:xfrm>
          <a:off x="251520" y="2636912"/>
          <a:ext cx="5398629" cy="1510557"/>
        </p:xfrm>
        <a:graphic>
          <a:graphicData uri="http://schemas.openxmlformats.org/drawingml/2006/table">
            <a:tbl>
              <a:tblPr/>
              <a:tblGrid>
                <a:gridCol w="2230277"/>
                <a:gridCol w="432048"/>
                <a:gridCol w="576064"/>
                <a:gridCol w="648072"/>
                <a:gridCol w="504056"/>
                <a:gridCol w="504056"/>
                <a:gridCol w="504056"/>
              </a:tblGrid>
              <a:tr h="193605">
                <a:tc rowSpan="2">
                  <a:txBody>
                    <a:bodyPr/>
                    <a:lstStyle/>
                    <a:p>
                      <a:pPr algn="ctr" fontAlgn="ctr"/>
                      <a:r>
                        <a:rPr lang="ru-RU" sz="800" b="1" i="0" u="none" strike="noStrike" dirty="0">
                          <a:solidFill>
                            <a:srgbClr val="000000"/>
                          </a:solidFill>
                          <a:effectLst/>
                          <a:latin typeface="Times New Roman"/>
                        </a:rPr>
                        <a:t>Наименование показателя</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solidFill>
                            <a:srgbClr val="000000"/>
                          </a:solidFill>
                          <a:effectLst/>
                          <a:latin typeface="Times New Roman"/>
                        </a:rPr>
                        <a:t>Разд.</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Times New Roman"/>
                        </a:rPr>
                        <a:t>2014 год </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1" i="0" u="none" strike="noStrike">
                          <a:solidFill>
                            <a:srgbClr val="000000"/>
                          </a:solidFill>
                          <a:effectLst/>
                          <a:latin typeface="Times New Roman"/>
                        </a:rPr>
                        <a:t>2015 год </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1" i="0" u="none" strike="noStrike">
                          <a:solidFill>
                            <a:srgbClr val="000000"/>
                          </a:solidFill>
                          <a:effectLst/>
                          <a:latin typeface="Times New Roman"/>
                        </a:rPr>
                        <a:t>2016 год </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800" b="1" i="0" u="none" strike="noStrike">
                          <a:effectLst/>
                          <a:latin typeface="Times New Roman"/>
                        </a:rPr>
                        <a:t>Темп роста 2016 к 2014</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effectLst/>
                          <a:latin typeface="Times New Roman"/>
                        </a:rPr>
                        <a:t>Темп роста 2016 к 2015</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364">
                <a:tc vMerge="1">
                  <a:txBody>
                    <a:bodyPr/>
                    <a:lstStyle/>
                    <a:p>
                      <a:endParaRPr lang="ru-RU"/>
                    </a:p>
                  </a:txBody>
                  <a:tcPr/>
                </a:tc>
                <a:tc vMerge="1">
                  <a:txBody>
                    <a:bodyPr/>
                    <a:lstStyle/>
                    <a:p>
                      <a:endParaRPr lang="ru-RU"/>
                    </a:p>
                  </a:txBody>
                  <a:tcPr/>
                </a:tc>
                <a:tc>
                  <a:txBody>
                    <a:bodyPr/>
                    <a:lstStyle/>
                    <a:p>
                      <a:pPr algn="ctr" fontAlgn="t"/>
                      <a:r>
                        <a:rPr lang="ru-RU" sz="800" b="1" i="0" u="none" strike="noStrike" dirty="0" smtClean="0">
                          <a:solidFill>
                            <a:srgbClr val="000000"/>
                          </a:solidFill>
                          <a:effectLst/>
                          <a:latin typeface="Times New Roman"/>
                        </a:rPr>
                        <a:t>(исполнено)                     </a:t>
                      </a:r>
                      <a:endParaRPr lang="ru-RU" sz="800" b="1" i="0" u="none" strike="noStrike" dirty="0">
                        <a:solidFill>
                          <a:srgbClr val="000000"/>
                        </a:solidFill>
                        <a:effectLst/>
                        <a:latin typeface="Times New Roman"/>
                      </a:endParaRP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Times New Roman"/>
                        </a:rPr>
                        <a:t>(ожидаемое исполнение) </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effectLst/>
                          <a:latin typeface="Times New Roman"/>
                        </a:rPr>
                        <a:t>(Проект Решения)</a:t>
                      </a:r>
                    </a:p>
                  </a:txBody>
                  <a:tcPr marL="8418" marR="8418" marT="84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69364">
                <a:tc>
                  <a:txBody>
                    <a:bodyPr/>
                    <a:lstStyle/>
                    <a:p>
                      <a:pPr algn="l" fontAlgn="t"/>
                      <a:r>
                        <a:rPr lang="ru-RU" sz="800" b="1" i="0" u="none" strike="noStrike" dirty="0">
                          <a:solidFill>
                            <a:srgbClr val="000000"/>
                          </a:solidFill>
                          <a:effectLst/>
                          <a:latin typeface="Times New Roman"/>
                        </a:rPr>
                        <a:t>    НАЦИОНАЛЬНАЯ БЕЗОПАСНОСТЬ И ПРАВООХРАНИТЕЛЬНАЯ ДЕЯТЕЛЬНОСТЬ</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solidFill>
                            <a:srgbClr val="000000"/>
                          </a:solidFill>
                          <a:effectLst/>
                          <a:latin typeface="Times New Roman"/>
                        </a:rPr>
                        <a:t>0300</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solidFill>
                            <a:srgbClr val="000000"/>
                          </a:solidFill>
                          <a:effectLst/>
                          <a:latin typeface="Times New Roman"/>
                        </a:rPr>
                        <a:t>17 181,3</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solidFill>
                            <a:srgbClr val="000000"/>
                          </a:solidFill>
                          <a:effectLst/>
                          <a:latin typeface="Times New Roman"/>
                        </a:rPr>
                        <a:t>13 865,7</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solidFill>
                            <a:srgbClr val="000000"/>
                          </a:solidFill>
                          <a:effectLst/>
                          <a:latin typeface="Times New Roman"/>
                        </a:rPr>
                        <a:t>10 091,1</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effectLst/>
                          <a:latin typeface="Times New Roman"/>
                        </a:rPr>
                        <a:t>-41,3%</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effectLst/>
                          <a:latin typeface="Times New Roman"/>
                        </a:rPr>
                        <a:t>-27,2%</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82">
                <a:tc>
                  <a:txBody>
                    <a:bodyPr/>
                    <a:lstStyle/>
                    <a:p>
                      <a:pPr algn="l" fontAlgn="t"/>
                      <a:r>
                        <a:rPr lang="ru-RU" sz="800" b="0" i="0" u="none" strike="noStrike" dirty="0">
                          <a:solidFill>
                            <a:srgbClr val="000000"/>
                          </a:solidFill>
                          <a:effectLst/>
                          <a:latin typeface="Times New Roman"/>
                        </a:rPr>
                        <a:t>      Органы юстиции</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0304</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2 742,0</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2 536,2</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2 155,2</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-21,4%</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-15,0%</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364">
                <a:tc>
                  <a:txBody>
                    <a:bodyPr/>
                    <a:lstStyle/>
                    <a:p>
                      <a:pPr algn="l" fontAlgn="t"/>
                      <a:r>
                        <a:rPr lang="ru-RU" sz="800" b="0" i="0" u="none" strike="noStrike" dirty="0">
                          <a:solidFill>
                            <a:srgbClr val="000000"/>
                          </a:solidFill>
                          <a:effectLst/>
                          <a:latin typeface="Times New Roman"/>
                        </a:rPr>
                        <a:t>      Защита населения и территории от чрезвычайных ситуаций природного и техногенного характера, гражданская оборона</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0309</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6 051,1</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6 849,5</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6 935,9</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14,6%</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1,3%</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364">
                <a:tc>
                  <a:txBody>
                    <a:bodyPr/>
                    <a:lstStyle/>
                    <a:p>
                      <a:pPr algn="l" fontAlgn="t"/>
                      <a:r>
                        <a:rPr lang="ru-RU" sz="800" b="0" i="0" u="none" strike="noStrike">
                          <a:solidFill>
                            <a:srgbClr val="000000"/>
                          </a:solidFill>
                          <a:effectLst/>
                          <a:latin typeface="Times New Roman"/>
                        </a:rPr>
                        <a:t>      Другие вопросы в области национальной безопасности и правоохранительной деятельности</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0314</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8 388,2</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4 480,0</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1 000,0</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-88,1%</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-77,7%</a:t>
                      </a:r>
                    </a:p>
                  </a:txBody>
                  <a:tcPr marL="8418" marR="8418" marT="84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07142708"/>
              </p:ext>
            </p:extLst>
          </p:nvPr>
        </p:nvGraphicFramePr>
        <p:xfrm>
          <a:off x="227834" y="4880289"/>
          <a:ext cx="5474671" cy="1431862"/>
        </p:xfrm>
        <a:graphic>
          <a:graphicData uri="http://schemas.openxmlformats.org/drawingml/2006/table">
            <a:tbl>
              <a:tblPr/>
              <a:tblGrid>
                <a:gridCol w="2255934"/>
                <a:gridCol w="432048"/>
                <a:gridCol w="576064"/>
                <a:gridCol w="648072"/>
                <a:gridCol w="576064"/>
                <a:gridCol w="504056"/>
                <a:gridCol w="482433"/>
              </a:tblGrid>
              <a:tr h="197426">
                <a:tc rowSpan="2">
                  <a:txBody>
                    <a:bodyPr/>
                    <a:lstStyle/>
                    <a:p>
                      <a:pPr algn="ctr" fontAlgn="ctr"/>
                      <a:endParaRPr lang="ru-RU" sz="800" b="1" i="0" u="none" strike="noStrike" dirty="0">
                        <a:solidFill>
                          <a:srgbClr val="000000"/>
                        </a:solidFill>
                        <a:effectLst/>
                        <a:latin typeface="Times New Roman"/>
                      </a:endParaRP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dirty="0">
                          <a:solidFill>
                            <a:srgbClr val="000000"/>
                          </a:solidFill>
                          <a:effectLst/>
                          <a:latin typeface="Times New Roman"/>
                        </a:rPr>
                        <a:t>Разд.</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600" b="1" i="0" u="none" strike="noStrike" dirty="0">
                          <a:solidFill>
                            <a:srgbClr val="000000"/>
                          </a:solidFill>
                          <a:effectLst/>
                          <a:latin typeface="Times New Roman"/>
                        </a:rPr>
                        <a:t>2014 год </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600" b="1" i="0" u="none" strike="noStrike">
                          <a:solidFill>
                            <a:srgbClr val="000000"/>
                          </a:solidFill>
                          <a:effectLst/>
                          <a:latin typeface="Times New Roman"/>
                        </a:rPr>
                        <a:t>2015 год </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600" b="1" i="0" u="none" strike="noStrike">
                          <a:solidFill>
                            <a:srgbClr val="000000"/>
                          </a:solidFill>
                          <a:effectLst/>
                          <a:latin typeface="Times New Roman"/>
                        </a:rPr>
                        <a:t>2016 год </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800" b="1" i="0" u="none" strike="noStrike">
                          <a:effectLst/>
                          <a:latin typeface="Times New Roman"/>
                        </a:rPr>
                        <a:t>Темп роста 2016 к 2014</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800" b="1" i="0" u="none" strike="noStrike">
                          <a:effectLst/>
                          <a:latin typeface="Times New Roman"/>
                        </a:rPr>
                        <a:t>Темп роста 2016 к 2015</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vMerge="1">
                  <a:txBody>
                    <a:bodyPr/>
                    <a:lstStyle/>
                    <a:p>
                      <a:endParaRPr lang="ru-RU"/>
                    </a:p>
                  </a:txBody>
                  <a:tcPr/>
                </a:tc>
                <a:tc vMerge="1">
                  <a:txBody>
                    <a:bodyPr/>
                    <a:lstStyle/>
                    <a:p>
                      <a:endParaRPr lang="ru-RU"/>
                    </a:p>
                  </a:txBody>
                  <a:tcPr/>
                </a:tc>
                <a:tc>
                  <a:txBody>
                    <a:bodyPr/>
                    <a:lstStyle/>
                    <a:p>
                      <a:pPr algn="ctr" fontAlgn="t"/>
                      <a:r>
                        <a:rPr lang="ru-RU" sz="800" b="1" i="0" u="none" strike="noStrike" dirty="0" smtClean="0">
                          <a:solidFill>
                            <a:srgbClr val="000000"/>
                          </a:solidFill>
                          <a:effectLst/>
                          <a:latin typeface="Times New Roman"/>
                        </a:rPr>
                        <a:t>(исполнено)                     </a:t>
                      </a:r>
                      <a:endParaRPr lang="ru-RU" sz="800" b="1" i="0" u="none" strike="noStrike" dirty="0">
                        <a:solidFill>
                          <a:srgbClr val="000000"/>
                        </a:solidFill>
                        <a:effectLst/>
                        <a:latin typeface="Times New Roman"/>
                      </a:endParaRP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effectLst/>
                          <a:latin typeface="Times New Roman"/>
                        </a:rPr>
                        <a:t>(ожидаемое исполнение) </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effectLst/>
                          <a:latin typeface="Times New Roman"/>
                        </a:rPr>
                        <a:t>(Проект Решения)</a:t>
                      </a:r>
                    </a:p>
                  </a:txBody>
                  <a:tcPr marL="6821" marR="6821" marT="68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37340">
                <a:tc>
                  <a:txBody>
                    <a:bodyPr/>
                    <a:lstStyle/>
                    <a:p>
                      <a:pPr algn="l" fontAlgn="t"/>
                      <a:r>
                        <a:rPr lang="ru-RU" sz="800" b="1" i="0" u="none" strike="noStrike" dirty="0">
                          <a:solidFill>
                            <a:srgbClr val="000000"/>
                          </a:solidFill>
                          <a:effectLst/>
                          <a:latin typeface="Times New Roman"/>
                        </a:rPr>
                        <a:t>    НАЦИОНАЛЬНАЯ ЭКОНОМИКА</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solidFill>
                            <a:srgbClr val="000000"/>
                          </a:solidFill>
                          <a:effectLst/>
                          <a:latin typeface="Times New Roman"/>
                        </a:rPr>
                        <a:t>0400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solidFill>
                            <a:srgbClr val="000000"/>
                          </a:solidFill>
                          <a:effectLst/>
                          <a:latin typeface="Times New Roman"/>
                        </a:rPr>
                        <a:t>225 446,4</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solidFill>
                            <a:srgbClr val="000000"/>
                          </a:solidFill>
                          <a:effectLst/>
                          <a:latin typeface="Times New Roman"/>
                        </a:rPr>
                        <a:t>228 009,6</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a:solidFill>
                            <a:srgbClr val="000000"/>
                          </a:solidFill>
                          <a:effectLst/>
                          <a:latin typeface="Times New Roman"/>
                        </a:rPr>
                        <a:t>123 439,8</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effectLst/>
                          <a:latin typeface="Times New Roman"/>
                        </a:rPr>
                        <a:t>-45,2%</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1" i="0" u="none" strike="noStrike" dirty="0">
                          <a:effectLst/>
                          <a:latin typeface="Times New Roman"/>
                        </a:rPr>
                        <a:t>-45,9%</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40">
                <a:tc>
                  <a:txBody>
                    <a:bodyPr/>
                    <a:lstStyle/>
                    <a:p>
                      <a:pPr algn="l" fontAlgn="t"/>
                      <a:r>
                        <a:rPr lang="ru-RU" sz="800" b="0" i="0" u="none" strike="noStrike" dirty="0">
                          <a:solidFill>
                            <a:srgbClr val="000000"/>
                          </a:solidFill>
                          <a:effectLst/>
                          <a:latin typeface="Times New Roman"/>
                        </a:rPr>
                        <a:t>      Сельское хозяйство и рыболовство</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0405</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4 128,0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6 203,9</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50,3%</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40">
                <a:tc>
                  <a:txBody>
                    <a:bodyPr/>
                    <a:lstStyle/>
                    <a:p>
                      <a:pPr algn="l" fontAlgn="t"/>
                      <a:r>
                        <a:rPr lang="ru-RU" sz="800" b="0" i="0" u="none" strike="noStrike">
                          <a:solidFill>
                            <a:srgbClr val="000000"/>
                          </a:solidFill>
                          <a:effectLst/>
                          <a:latin typeface="Times New Roman"/>
                        </a:rPr>
                        <a:t>      Транспорт</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0408</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12 439,5</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12 875,5</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18 516,0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48,8%</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43,8%</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40">
                <a:tc>
                  <a:txBody>
                    <a:bodyPr/>
                    <a:lstStyle/>
                    <a:p>
                      <a:pPr algn="l" fontAlgn="t"/>
                      <a:r>
                        <a:rPr lang="ru-RU" sz="800" b="0" i="0" u="none" strike="noStrike" dirty="0">
                          <a:solidFill>
                            <a:srgbClr val="000000"/>
                          </a:solidFill>
                          <a:effectLst/>
                          <a:latin typeface="Times New Roman"/>
                        </a:rPr>
                        <a:t>      Дорожное хозяйство (дорожные фонды)</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0409</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174 830,3</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178 614,2</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68 142,4</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-61,0%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-61,8%</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40">
                <a:tc>
                  <a:txBody>
                    <a:bodyPr/>
                    <a:lstStyle/>
                    <a:p>
                      <a:pPr algn="l" fontAlgn="t"/>
                      <a:r>
                        <a:rPr lang="ru-RU" sz="800" b="0" i="0" u="none" strike="noStrike">
                          <a:solidFill>
                            <a:srgbClr val="000000"/>
                          </a:solidFill>
                          <a:effectLst/>
                          <a:latin typeface="Times New Roman"/>
                        </a:rPr>
                        <a:t>      Связь и информатика</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0410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12 757,9</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15 491,6</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12 305,5</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effectLst/>
                          <a:latin typeface="Times New Roman"/>
                        </a:rPr>
                        <a:t>-3,5%</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-20,6%</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340">
                <a:tc>
                  <a:txBody>
                    <a:bodyPr/>
                    <a:lstStyle/>
                    <a:p>
                      <a:pPr algn="l" fontAlgn="t"/>
                      <a:r>
                        <a:rPr lang="ru-RU" sz="800" b="0" i="0" u="none" strike="noStrike">
                          <a:solidFill>
                            <a:srgbClr val="000000"/>
                          </a:solidFill>
                          <a:effectLst/>
                          <a:latin typeface="Times New Roman"/>
                        </a:rPr>
                        <a:t>      Другие вопросы в области национальной экономики</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0412</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25 418,7</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effectLst/>
                          <a:latin typeface="Times New Roman"/>
                        </a:rPr>
                        <a:t>16 900,3</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effectLst/>
                          <a:latin typeface="Times New Roman"/>
                        </a:rPr>
                        <a:t>18 272,0</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-28,1%</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effectLst/>
                          <a:latin typeface="Times New Roman"/>
                        </a:rPr>
                        <a:t>8,1%</a:t>
                      </a:r>
                    </a:p>
                  </a:txBody>
                  <a:tcPr marL="6821" marR="6821" marT="68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4932039" y="4634988"/>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
        <p:nvSpPr>
          <p:cNvPr id="12" name="TextBox 11"/>
          <p:cNvSpPr txBox="1"/>
          <p:nvPr/>
        </p:nvSpPr>
        <p:spPr>
          <a:xfrm>
            <a:off x="4763791" y="2374672"/>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Tree>
    <p:extLst>
      <p:ext uri="{BB962C8B-B14F-4D97-AF65-F5344CB8AC3E}">
        <p14:creationId xmlns:p14="http://schemas.microsoft.com/office/powerpoint/2010/main" val="3426741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3331361"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err="1" smtClean="0"/>
              <a:t>Жилищно</a:t>
            </a:r>
            <a:r>
              <a:rPr lang="ru-RU" sz="1500" dirty="0" smtClean="0"/>
              <a:t> – коммунальное хозяйство</a:t>
            </a:r>
            <a:endParaRPr lang="ru-RU" sz="1500" dirty="0"/>
          </a:p>
        </p:txBody>
      </p:sp>
      <p:sp>
        <p:nvSpPr>
          <p:cNvPr id="4" name="TextBox 3"/>
          <p:cNvSpPr txBox="1"/>
          <p:nvPr/>
        </p:nvSpPr>
        <p:spPr>
          <a:xfrm>
            <a:off x="323528" y="4221088"/>
            <a:ext cx="2549096"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Охрана окружающей среды</a:t>
            </a:r>
            <a:endParaRPr lang="ru-RU" sz="1500" dirty="0"/>
          </a:p>
        </p:txBody>
      </p:sp>
      <p:graphicFrame>
        <p:nvGraphicFramePr>
          <p:cNvPr id="6" name="Диаграмма 5"/>
          <p:cNvGraphicFramePr/>
          <p:nvPr>
            <p:extLst>
              <p:ext uri="{D42A27DB-BD31-4B8C-83A1-F6EECF244321}">
                <p14:modId xmlns:p14="http://schemas.microsoft.com/office/powerpoint/2010/main" val="1230067561"/>
              </p:ext>
            </p:extLst>
          </p:nvPr>
        </p:nvGraphicFramePr>
        <p:xfrm>
          <a:off x="6156176" y="2132856"/>
          <a:ext cx="2736304" cy="1743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3806252730"/>
              </p:ext>
            </p:extLst>
          </p:nvPr>
        </p:nvGraphicFramePr>
        <p:xfrm>
          <a:off x="6156176" y="4653136"/>
          <a:ext cx="2687960" cy="145593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99592" y="694439"/>
            <a:ext cx="3687228"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2016 год</a:t>
            </a:r>
            <a:endParaRPr lang="ru-RU" sz="2000" b="1" dirty="0"/>
          </a:p>
        </p:txBody>
      </p:sp>
      <p:graphicFrame>
        <p:nvGraphicFramePr>
          <p:cNvPr id="9" name="Таблица 8"/>
          <p:cNvGraphicFramePr>
            <a:graphicFrameLocks noGrp="1"/>
          </p:cNvGraphicFramePr>
          <p:nvPr>
            <p:extLst>
              <p:ext uri="{D42A27DB-BD31-4B8C-83A1-F6EECF244321}">
                <p14:modId xmlns:p14="http://schemas.microsoft.com/office/powerpoint/2010/main" val="2038148654"/>
              </p:ext>
            </p:extLst>
          </p:nvPr>
        </p:nvGraphicFramePr>
        <p:xfrm>
          <a:off x="323528" y="2239861"/>
          <a:ext cx="5688632" cy="1781328"/>
        </p:xfrm>
        <a:graphic>
          <a:graphicData uri="http://schemas.openxmlformats.org/drawingml/2006/table">
            <a:tbl>
              <a:tblPr/>
              <a:tblGrid>
                <a:gridCol w="2088232"/>
                <a:gridCol w="432048"/>
                <a:gridCol w="720080"/>
                <a:gridCol w="792088"/>
                <a:gridCol w="648072"/>
                <a:gridCol w="504056"/>
                <a:gridCol w="504056"/>
              </a:tblGrid>
              <a:tr h="135458">
                <a:tc rowSpan="2">
                  <a:txBody>
                    <a:bodyPr/>
                    <a:lstStyle/>
                    <a:p>
                      <a:pPr algn="ctr" fontAlgn="ctr"/>
                      <a:r>
                        <a:rPr lang="ru-RU" sz="1000" b="1" i="0" u="none" strike="noStrike" dirty="0">
                          <a:solidFill>
                            <a:srgbClr val="000000"/>
                          </a:solidFill>
                          <a:effectLst/>
                          <a:latin typeface="Times New Roman"/>
                        </a:rPr>
                        <a:t>Наименование показателя</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rgbClr val="000000"/>
                          </a:solidFill>
                          <a:effectLst/>
                          <a:latin typeface="Times New Roman"/>
                        </a:rPr>
                        <a:t>Разд.</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600" b="1" i="0" u="none" strike="noStrike">
                          <a:solidFill>
                            <a:srgbClr val="000000"/>
                          </a:solidFill>
                          <a:effectLst/>
                          <a:latin typeface="Times New Roman"/>
                        </a:rPr>
                        <a:t>2014 год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600" b="1" i="0" u="none" strike="noStrike">
                          <a:solidFill>
                            <a:srgbClr val="000000"/>
                          </a:solidFill>
                          <a:effectLst/>
                          <a:latin typeface="Times New Roman"/>
                        </a:rPr>
                        <a:t>2015 год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600" b="1" i="0" u="none" strike="noStrike">
                          <a:solidFill>
                            <a:srgbClr val="000000"/>
                          </a:solidFill>
                          <a:effectLst/>
                          <a:latin typeface="Times New Roman"/>
                        </a:rPr>
                        <a:t>2016 год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1000" b="1" i="0" u="none" strike="noStrike">
                          <a:effectLst/>
                          <a:latin typeface="Times New Roman"/>
                        </a:rPr>
                        <a:t>Темп роста 2016 к 2014</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effectLst/>
                          <a:latin typeface="Times New Roman"/>
                        </a:rPr>
                        <a:t>Темп роста 2016 к 2015</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9625">
                <a:tc vMerge="1">
                  <a:txBody>
                    <a:bodyPr/>
                    <a:lstStyle/>
                    <a:p>
                      <a:endParaRPr lang="ru-RU"/>
                    </a:p>
                  </a:txBody>
                  <a:tcPr/>
                </a:tc>
                <a:tc vMerge="1">
                  <a:txBody>
                    <a:bodyPr/>
                    <a:lstStyle/>
                    <a:p>
                      <a:endParaRPr lang="ru-RU"/>
                    </a:p>
                  </a:txBody>
                  <a:tcPr/>
                </a:tc>
                <a:tc>
                  <a:txBody>
                    <a:bodyPr/>
                    <a:lstStyle/>
                    <a:p>
                      <a:pPr algn="ctr" fontAlgn="t"/>
                      <a:r>
                        <a:rPr lang="ru-RU" sz="1000" b="1" i="0" u="none" strike="noStrike" dirty="0" smtClean="0">
                          <a:solidFill>
                            <a:srgbClr val="000000"/>
                          </a:solidFill>
                          <a:effectLst/>
                          <a:latin typeface="Times New Roman"/>
                        </a:rPr>
                        <a:t> (</a:t>
                      </a:r>
                      <a:r>
                        <a:rPr lang="ru-RU" sz="1000" b="1" i="0" u="none" strike="noStrike" dirty="0">
                          <a:solidFill>
                            <a:srgbClr val="000000"/>
                          </a:solidFill>
                          <a:effectLst/>
                          <a:latin typeface="Times New Roman"/>
                        </a:rPr>
                        <a:t>исполнено)                     </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(ожидаемое исполнение) </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(Проект Решения)</a:t>
                      </a:r>
                    </a:p>
                  </a:txBody>
                  <a:tcPr marL="5889" marR="5889" marT="58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94231">
                <a:tc>
                  <a:txBody>
                    <a:bodyPr/>
                    <a:lstStyle/>
                    <a:p>
                      <a:pPr algn="l" fontAlgn="t"/>
                      <a:r>
                        <a:rPr lang="ru-RU" sz="1000" b="1" i="0" u="none" strike="noStrike" dirty="0">
                          <a:solidFill>
                            <a:srgbClr val="000000"/>
                          </a:solidFill>
                          <a:effectLst/>
                          <a:latin typeface="Times New Roman"/>
                        </a:rPr>
                        <a:t>    ЖИЛИЩНО-КОММУНАЛЬНОЕ ХОЗЯЙСТВО</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0500</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365 447,3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119 521,4</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99 376,4</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effectLst/>
                          <a:latin typeface="Times New Roman"/>
                        </a:rPr>
                        <a:t>-72,8%</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effectLst/>
                          <a:latin typeface="Times New Roman"/>
                        </a:rPr>
                        <a:t>-16,9%</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31">
                <a:tc>
                  <a:txBody>
                    <a:bodyPr/>
                    <a:lstStyle/>
                    <a:p>
                      <a:pPr algn="l" fontAlgn="t"/>
                      <a:r>
                        <a:rPr lang="ru-RU" sz="1000" b="0" i="0" u="none" strike="noStrike" dirty="0">
                          <a:solidFill>
                            <a:srgbClr val="000000"/>
                          </a:solidFill>
                          <a:effectLst/>
                          <a:latin typeface="Times New Roman"/>
                        </a:rPr>
                        <a:t>      Жилищное хозяйство</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0501</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58 288,7</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28 257,5</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27 424,0</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-53,0%</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-2,9%</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31">
                <a:tc>
                  <a:txBody>
                    <a:bodyPr/>
                    <a:lstStyle/>
                    <a:p>
                      <a:pPr algn="l" fontAlgn="t"/>
                      <a:r>
                        <a:rPr lang="ru-RU" sz="1000" b="0" i="0" u="none" strike="noStrike" dirty="0">
                          <a:solidFill>
                            <a:srgbClr val="000000"/>
                          </a:solidFill>
                          <a:effectLst/>
                          <a:latin typeface="Times New Roman"/>
                        </a:rPr>
                        <a:t>      Коммунальное хозяйство</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0502</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42 374,8</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17 974,3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20 361,8</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-51,9%</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13,3%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31">
                <a:tc>
                  <a:txBody>
                    <a:bodyPr/>
                    <a:lstStyle/>
                    <a:p>
                      <a:pPr algn="l" fontAlgn="t"/>
                      <a:r>
                        <a:rPr lang="ru-RU" sz="1000" b="0" i="0" u="none" strike="noStrike" dirty="0">
                          <a:solidFill>
                            <a:srgbClr val="000000"/>
                          </a:solidFill>
                          <a:effectLst/>
                          <a:latin typeface="Times New Roman"/>
                        </a:rPr>
                        <a:t>      Благоустройство</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0503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142 161,2</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50 687,8</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30 603,3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-78,5%</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-39,6%</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231">
                <a:tc>
                  <a:txBody>
                    <a:bodyPr/>
                    <a:lstStyle/>
                    <a:p>
                      <a:pPr algn="l" fontAlgn="t"/>
                      <a:r>
                        <a:rPr lang="ru-RU" sz="1000" b="0" i="0" u="none" strike="noStrike">
                          <a:solidFill>
                            <a:srgbClr val="000000"/>
                          </a:solidFill>
                          <a:effectLst/>
                          <a:latin typeface="Times New Roman"/>
                        </a:rPr>
                        <a:t>      Другие вопросы в области жилищно-коммунального хозяйства</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0505</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122 622,6</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22 601,8</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20 987,3</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-82,9%</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-7,1%</a:t>
                      </a:r>
                    </a:p>
                  </a:txBody>
                  <a:tcPr marL="5889" marR="5889" marT="58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132655525"/>
              </p:ext>
            </p:extLst>
          </p:nvPr>
        </p:nvGraphicFramePr>
        <p:xfrm>
          <a:off x="395536" y="4725144"/>
          <a:ext cx="5616624" cy="1235955"/>
        </p:xfrm>
        <a:graphic>
          <a:graphicData uri="http://schemas.openxmlformats.org/drawingml/2006/table">
            <a:tbl>
              <a:tblPr/>
              <a:tblGrid>
                <a:gridCol w="2016224"/>
                <a:gridCol w="432048"/>
                <a:gridCol w="720080"/>
                <a:gridCol w="864096"/>
                <a:gridCol w="648072"/>
                <a:gridCol w="432048"/>
                <a:gridCol w="504056"/>
              </a:tblGrid>
              <a:tr h="128444">
                <a:tc rowSpan="2">
                  <a:txBody>
                    <a:bodyPr/>
                    <a:lstStyle/>
                    <a:p>
                      <a:pPr algn="ctr" fontAlgn="ctr"/>
                      <a:r>
                        <a:rPr lang="ru-RU" sz="1000" b="1" i="0" u="none" strike="noStrike" dirty="0">
                          <a:solidFill>
                            <a:srgbClr val="000000"/>
                          </a:solidFill>
                          <a:effectLst/>
                          <a:latin typeface="Times New Roman"/>
                        </a:rPr>
                        <a:t>Наименование показателя</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rgbClr val="000000"/>
                          </a:solidFill>
                          <a:effectLst/>
                          <a:latin typeface="Times New Roman"/>
                        </a:rPr>
                        <a:t>Разд.</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2014 год </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dirty="0">
                          <a:solidFill>
                            <a:srgbClr val="000000"/>
                          </a:solidFill>
                          <a:effectLst/>
                          <a:latin typeface="Times New Roman"/>
                        </a:rPr>
                        <a:t>2015 год </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a:solidFill>
                            <a:srgbClr val="000000"/>
                          </a:solidFill>
                          <a:effectLst/>
                          <a:latin typeface="Times New Roman"/>
                        </a:rPr>
                        <a:t>2016 год </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1000" b="1" i="0" u="none" strike="noStrike">
                          <a:effectLst/>
                          <a:latin typeface="Times New Roman"/>
                        </a:rPr>
                        <a:t>Темп роста 2016 к 2014</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effectLst/>
                          <a:latin typeface="Times New Roman"/>
                        </a:rPr>
                        <a:t>Темп роста 2016 к 2015</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655">
                <a:tc vMerge="1">
                  <a:txBody>
                    <a:bodyPr/>
                    <a:lstStyle/>
                    <a:p>
                      <a:endParaRPr lang="ru-RU"/>
                    </a:p>
                  </a:txBody>
                  <a:tcPr/>
                </a:tc>
                <a:tc vMerge="1">
                  <a:txBody>
                    <a:bodyPr/>
                    <a:lstStyle/>
                    <a:p>
                      <a:endParaRPr lang="ru-RU"/>
                    </a:p>
                  </a:txBody>
                  <a:tcPr/>
                </a:tc>
                <a:tc>
                  <a:txBody>
                    <a:bodyPr/>
                    <a:lstStyle/>
                    <a:p>
                      <a:pPr algn="ctr" fontAlgn="t"/>
                      <a:r>
                        <a:rPr lang="ru-RU" sz="1000" b="1" i="0" u="none" strike="noStrike" dirty="0">
                          <a:solidFill>
                            <a:srgbClr val="000000"/>
                          </a:solidFill>
                          <a:effectLst/>
                          <a:latin typeface="Times New Roman"/>
                        </a:rPr>
                        <a:t>(исполнено)                     </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(ожидаемое исполнение) </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(Проект Решения)</a:t>
                      </a:r>
                    </a:p>
                  </a:txBody>
                  <a:tcPr marL="5585" marR="5585" marT="55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89352">
                <a:tc>
                  <a:txBody>
                    <a:bodyPr/>
                    <a:lstStyle/>
                    <a:p>
                      <a:pPr algn="l" fontAlgn="t"/>
                      <a:r>
                        <a:rPr lang="ru-RU" sz="1000" b="1" i="0" u="none" strike="noStrike" dirty="0">
                          <a:solidFill>
                            <a:srgbClr val="000000"/>
                          </a:solidFill>
                          <a:effectLst/>
                          <a:latin typeface="Times New Roman"/>
                        </a:rPr>
                        <a:t>    ОХРАНА ОКРУЖАЮЩЕЙ СРЕДЫ</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0600</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497,2</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5 347,9</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500,0</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effectLst/>
                          <a:latin typeface="Times New Roman"/>
                        </a:rPr>
                        <a:t>0,6%</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effectLst/>
                          <a:latin typeface="Times New Roman"/>
                        </a:rPr>
                        <a:t>-90,7%</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352">
                <a:tc>
                  <a:txBody>
                    <a:bodyPr/>
                    <a:lstStyle/>
                    <a:p>
                      <a:pPr algn="l" fontAlgn="t"/>
                      <a:r>
                        <a:rPr lang="ru-RU" sz="1000" b="0" i="0" u="none" strike="noStrike">
                          <a:solidFill>
                            <a:srgbClr val="000000"/>
                          </a:solidFill>
                          <a:effectLst/>
                          <a:latin typeface="Times New Roman"/>
                        </a:rPr>
                        <a:t>      Другие вопросы в области охраны окружающей среды</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0605</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497,2</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5 347,9</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500,0</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0,6%</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-90,7%</a:t>
                      </a:r>
                    </a:p>
                  </a:txBody>
                  <a:tcPr marL="5585" marR="5585" marT="55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5076056" y="1928914"/>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
        <p:nvSpPr>
          <p:cNvPr id="12" name="TextBox 11"/>
          <p:cNvSpPr txBox="1"/>
          <p:nvPr/>
        </p:nvSpPr>
        <p:spPr>
          <a:xfrm>
            <a:off x="5076056" y="4377732"/>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Tree>
    <p:extLst>
      <p:ext uri="{BB962C8B-B14F-4D97-AF65-F5344CB8AC3E}">
        <p14:creationId xmlns:p14="http://schemas.microsoft.com/office/powerpoint/2010/main" val="305142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4439"/>
            <a:ext cx="3743332"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2016 год </a:t>
            </a:r>
            <a:endParaRPr lang="ru-RU" sz="2000" b="1" dirty="0"/>
          </a:p>
        </p:txBody>
      </p:sp>
      <p:sp>
        <p:nvSpPr>
          <p:cNvPr id="4" name="TextBox 3"/>
          <p:cNvSpPr txBox="1"/>
          <p:nvPr/>
        </p:nvSpPr>
        <p:spPr>
          <a:xfrm>
            <a:off x="323528" y="1934398"/>
            <a:ext cx="1309974"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Образование</a:t>
            </a:r>
            <a:endParaRPr lang="ru-RU" sz="1500" dirty="0"/>
          </a:p>
        </p:txBody>
      </p:sp>
      <p:sp>
        <p:nvSpPr>
          <p:cNvPr id="6" name="TextBox 5"/>
          <p:cNvSpPr txBox="1"/>
          <p:nvPr/>
        </p:nvSpPr>
        <p:spPr>
          <a:xfrm>
            <a:off x="327822" y="4149080"/>
            <a:ext cx="2456122"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Культура, кинематография</a:t>
            </a:r>
            <a:endParaRPr lang="ru-RU" sz="1500" dirty="0"/>
          </a:p>
        </p:txBody>
      </p:sp>
      <p:graphicFrame>
        <p:nvGraphicFramePr>
          <p:cNvPr id="7" name="Диаграмма 6"/>
          <p:cNvGraphicFramePr/>
          <p:nvPr>
            <p:extLst>
              <p:ext uri="{D42A27DB-BD31-4B8C-83A1-F6EECF244321}">
                <p14:modId xmlns:p14="http://schemas.microsoft.com/office/powerpoint/2010/main" val="3097981096"/>
              </p:ext>
            </p:extLst>
          </p:nvPr>
        </p:nvGraphicFramePr>
        <p:xfrm>
          <a:off x="6444208" y="2204864"/>
          <a:ext cx="2520280" cy="1599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2992080437"/>
              </p:ext>
            </p:extLst>
          </p:nvPr>
        </p:nvGraphicFramePr>
        <p:xfrm>
          <a:off x="6588224" y="4310662"/>
          <a:ext cx="2376264" cy="1854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599181960"/>
              </p:ext>
            </p:extLst>
          </p:nvPr>
        </p:nvGraphicFramePr>
        <p:xfrm>
          <a:off x="251520" y="2348880"/>
          <a:ext cx="6056978" cy="1706064"/>
        </p:xfrm>
        <a:graphic>
          <a:graphicData uri="http://schemas.openxmlformats.org/drawingml/2006/table">
            <a:tbl>
              <a:tblPr/>
              <a:tblGrid>
                <a:gridCol w="2448272"/>
                <a:gridCol w="432048"/>
                <a:gridCol w="792088"/>
                <a:gridCol w="845171"/>
                <a:gridCol w="573501"/>
                <a:gridCol w="482949"/>
                <a:gridCol w="482949"/>
              </a:tblGrid>
              <a:tr h="113722">
                <a:tc rowSpan="2">
                  <a:txBody>
                    <a:bodyPr/>
                    <a:lstStyle/>
                    <a:p>
                      <a:pPr algn="ctr" fontAlgn="ctr"/>
                      <a:r>
                        <a:rPr lang="ru-RU" sz="1000" b="1" i="0" u="none" strike="noStrike" dirty="0">
                          <a:solidFill>
                            <a:srgbClr val="000000"/>
                          </a:solidFill>
                          <a:effectLst/>
                          <a:latin typeface="Times New Roman"/>
                        </a:rPr>
                        <a:t>Наименование показателя</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solidFill>
                            <a:srgbClr val="000000"/>
                          </a:solidFill>
                          <a:effectLst/>
                          <a:latin typeface="Times New Roman"/>
                        </a:rPr>
                        <a:t>Разд.</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2014 год </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dirty="0">
                          <a:solidFill>
                            <a:srgbClr val="000000"/>
                          </a:solidFill>
                          <a:effectLst/>
                          <a:latin typeface="Times New Roman"/>
                        </a:rPr>
                        <a:t>2015 год </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dirty="0">
                          <a:solidFill>
                            <a:srgbClr val="000000"/>
                          </a:solidFill>
                          <a:effectLst/>
                          <a:latin typeface="Times New Roman"/>
                        </a:rPr>
                        <a:t>2016 год </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1000" b="1" i="0" u="none" strike="noStrike">
                          <a:effectLst/>
                          <a:latin typeface="Times New Roman"/>
                        </a:rPr>
                        <a:t>Темп роста 2016 к 2014</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effectLst/>
                          <a:latin typeface="Times New Roman"/>
                        </a:rPr>
                        <a:t>Темп роста 2016 к 2015</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22">
                <a:tc vMerge="1">
                  <a:txBody>
                    <a:bodyPr/>
                    <a:lstStyle/>
                    <a:p>
                      <a:endParaRPr lang="ru-RU"/>
                    </a:p>
                  </a:txBody>
                  <a:tcPr/>
                </a:tc>
                <a:tc vMerge="1">
                  <a:txBody>
                    <a:bodyPr/>
                    <a:lstStyle/>
                    <a:p>
                      <a:endParaRPr lang="ru-RU"/>
                    </a:p>
                  </a:txBody>
                  <a:tcPr/>
                </a:tc>
                <a:tc>
                  <a:txBody>
                    <a:bodyPr/>
                    <a:lstStyle/>
                    <a:p>
                      <a:pPr algn="ctr" fontAlgn="t"/>
                      <a:r>
                        <a:rPr lang="ru-RU" sz="1000" b="1" i="0" u="none" strike="noStrike">
                          <a:solidFill>
                            <a:srgbClr val="000000"/>
                          </a:solidFill>
                          <a:effectLst/>
                          <a:latin typeface="Times New Roman"/>
                        </a:rPr>
                        <a:t>(исполнено)                     </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(ожидаемое исполнение) </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(Проект Решения)</a:t>
                      </a:r>
                    </a:p>
                  </a:txBody>
                  <a:tcPr marL="4944" marR="4944" marT="49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79111">
                <a:tc>
                  <a:txBody>
                    <a:bodyPr/>
                    <a:lstStyle/>
                    <a:p>
                      <a:pPr algn="l" fontAlgn="t"/>
                      <a:r>
                        <a:rPr lang="ru-RU" sz="1000" b="1" i="0" u="none" strike="noStrike" dirty="0">
                          <a:solidFill>
                            <a:srgbClr val="000000"/>
                          </a:solidFill>
                          <a:effectLst/>
                          <a:latin typeface="Times New Roman"/>
                        </a:rPr>
                        <a:t>    ОБРАЗОВАНИЕ</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0700</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2 011 054,2</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1 668 263,9</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1 603 916,8</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effectLst/>
                          <a:latin typeface="Times New Roman"/>
                        </a:rPr>
                        <a:t>-20,2%</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effectLst/>
                          <a:latin typeface="Times New Roman"/>
                        </a:rPr>
                        <a:t>-3,9%</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111">
                <a:tc>
                  <a:txBody>
                    <a:bodyPr/>
                    <a:lstStyle/>
                    <a:p>
                      <a:pPr algn="l" fontAlgn="t"/>
                      <a:r>
                        <a:rPr lang="ru-RU" sz="1000" b="0" i="0" u="none" strike="noStrike">
                          <a:solidFill>
                            <a:srgbClr val="000000"/>
                          </a:solidFill>
                          <a:effectLst/>
                          <a:latin typeface="Times New Roman"/>
                        </a:rPr>
                        <a:t>      Дошкольное образование</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0701</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890 158,7</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774 906,4</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683 158,8</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-23,3%</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-11,8%</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111">
                <a:tc>
                  <a:txBody>
                    <a:bodyPr/>
                    <a:lstStyle/>
                    <a:p>
                      <a:pPr algn="l" fontAlgn="t"/>
                      <a:r>
                        <a:rPr lang="ru-RU" sz="1000" b="0" i="0" u="none" strike="noStrike">
                          <a:solidFill>
                            <a:srgbClr val="000000"/>
                          </a:solidFill>
                          <a:effectLst/>
                          <a:latin typeface="Times New Roman"/>
                        </a:rPr>
                        <a:t>      Общее образование</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0702</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929 438,3</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741 655,9</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797 590,8</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-14,2%</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effectLst/>
                          <a:latin typeface="Times New Roman"/>
                        </a:rPr>
                        <a:t>7,5%</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111">
                <a:tc>
                  <a:txBody>
                    <a:bodyPr/>
                    <a:lstStyle/>
                    <a:p>
                      <a:pPr algn="l" fontAlgn="t"/>
                      <a:r>
                        <a:rPr lang="ru-RU" sz="1000" b="0" i="0" u="none" strike="noStrike">
                          <a:solidFill>
                            <a:srgbClr val="000000"/>
                          </a:solidFill>
                          <a:effectLst/>
                          <a:latin typeface="Times New Roman"/>
                        </a:rPr>
                        <a:t>      Молодежная политика и оздоровление детей</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0707</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29 810,7</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28 411,9</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13 849,5</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-53,5%</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-51,3%</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111">
                <a:tc>
                  <a:txBody>
                    <a:bodyPr/>
                    <a:lstStyle/>
                    <a:p>
                      <a:pPr algn="l" fontAlgn="t"/>
                      <a:r>
                        <a:rPr lang="ru-RU" sz="1000" b="0" i="0" u="none" strike="noStrike">
                          <a:solidFill>
                            <a:srgbClr val="000000"/>
                          </a:solidFill>
                          <a:effectLst/>
                          <a:latin typeface="Times New Roman"/>
                        </a:rPr>
                        <a:t>      Другие вопросы в области образования</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0709</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161 646,5</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123 289,7</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109 317,7</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-32,4%</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-11,3%</a:t>
                      </a:r>
                    </a:p>
                  </a:txBody>
                  <a:tcPr marL="4944" marR="4944" marT="49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3837129898"/>
              </p:ext>
            </p:extLst>
          </p:nvPr>
        </p:nvGraphicFramePr>
        <p:xfrm>
          <a:off x="266618" y="4725144"/>
          <a:ext cx="6105581" cy="1237704"/>
        </p:xfrm>
        <a:graphic>
          <a:graphicData uri="http://schemas.openxmlformats.org/drawingml/2006/table">
            <a:tbl>
              <a:tblPr/>
              <a:tblGrid>
                <a:gridCol w="2498631"/>
                <a:gridCol w="443671"/>
                <a:gridCol w="813397"/>
                <a:gridCol w="887342"/>
                <a:gridCol w="591561"/>
                <a:gridCol w="443671"/>
                <a:gridCol w="427308"/>
              </a:tblGrid>
              <a:tr h="106405">
                <a:tc rowSpan="2">
                  <a:txBody>
                    <a:bodyPr/>
                    <a:lstStyle/>
                    <a:p>
                      <a:pPr algn="ctr" fontAlgn="ctr"/>
                      <a:r>
                        <a:rPr lang="ru-RU" sz="1000" b="1" i="0" u="none" strike="noStrike" dirty="0">
                          <a:solidFill>
                            <a:srgbClr val="000000"/>
                          </a:solidFill>
                          <a:effectLst/>
                          <a:latin typeface="Times New Roman"/>
                        </a:rPr>
                        <a:t>Наименование показателя</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rgbClr val="000000"/>
                          </a:solidFill>
                          <a:effectLst/>
                          <a:latin typeface="Times New Roman"/>
                        </a:rPr>
                        <a:t>Разд.</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2014 год </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a:solidFill>
                            <a:srgbClr val="000000"/>
                          </a:solidFill>
                          <a:effectLst/>
                          <a:latin typeface="Times New Roman"/>
                        </a:rPr>
                        <a:t>2015 год </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a:solidFill>
                            <a:srgbClr val="000000"/>
                          </a:solidFill>
                          <a:effectLst/>
                          <a:latin typeface="Times New Roman"/>
                        </a:rPr>
                        <a:t>2016 год </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1000" b="1" i="0" u="none" strike="noStrike">
                          <a:effectLst/>
                          <a:latin typeface="Times New Roman"/>
                        </a:rPr>
                        <a:t>Темп роста 2016 к 2014</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a:effectLst/>
                          <a:latin typeface="Times New Roman"/>
                        </a:rPr>
                        <a:t>Темп роста 2016 к 2015</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042">
                <a:tc vMerge="1">
                  <a:txBody>
                    <a:bodyPr/>
                    <a:lstStyle/>
                    <a:p>
                      <a:endParaRPr lang="ru-RU"/>
                    </a:p>
                  </a:txBody>
                  <a:tcPr/>
                </a:tc>
                <a:tc vMerge="1">
                  <a:txBody>
                    <a:bodyPr/>
                    <a:lstStyle/>
                    <a:p>
                      <a:endParaRPr lang="ru-RU"/>
                    </a:p>
                  </a:txBody>
                  <a:tcPr/>
                </a:tc>
                <a:tc>
                  <a:txBody>
                    <a:bodyPr/>
                    <a:lstStyle/>
                    <a:p>
                      <a:pPr algn="ctr" fontAlgn="t"/>
                      <a:r>
                        <a:rPr lang="ru-RU" sz="1000" b="1" i="0" u="none" strike="noStrike">
                          <a:solidFill>
                            <a:srgbClr val="000000"/>
                          </a:solidFill>
                          <a:effectLst/>
                          <a:latin typeface="Times New Roman"/>
                        </a:rPr>
                        <a:t>(исполнено)                     </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(ожидаемое исполнение) </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(Проект Решения)</a:t>
                      </a:r>
                    </a:p>
                  </a:txBody>
                  <a:tcPr marL="4626" marR="4626" marT="4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74021">
                <a:tc>
                  <a:txBody>
                    <a:bodyPr/>
                    <a:lstStyle/>
                    <a:p>
                      <a:pPr algn="l" fontAlgn="t"/>
                      <a:r>
                        <a:rPr lang="ru-RU" sz="1000" b="1" i="0" u="none" strike="noStrike" dirty="0">
                          <a:solidFill>
                            <a:srgbClr val="000000"/>
                          </a:solidFill>
                          <a:effectLst/>
                          <a:latin typeface="Times New Roman"/>
                        </a:rPr>
                        <a:t>    КУЛЬТУРА, КИНЕМАТОГРАФИЯ</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0800</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227 163,5</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187 902,3</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192 136,1</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effectLst/>
                          <a:latin typeface="Times New Roman"/>
                        </a:rPr>
                        <a:t>-15,4%</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effectLst/>
                          <a:latin typeface="Times New Roman"/>
                        </a:rPr>
                        <a:t>2,3%</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21">
                <a:tc>
                  <a:txBody>
                    <a:bodyPr/>
                    <a:lstStyle/>
                    <a:p>
                      <a:pPr algn="l" fontAlgn="t"/>
                      <a:r>
                        <a:rPr lang="ru-RU" sz="1000" b="0" i="0" u="none" strike="noStrike" dirty="0">
                          <a:solidFill>
                            <a:srgbClr val="000000"/>
                          </a:solidFill>
                          <a:effectLst/>
                          <a:latin typeface="Times New Roman"/>
                        </a:rPr>
                        <a:t>      Культура</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0801</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207 141,1</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169 297,3</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174 844,3</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-15,6%</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3,3%</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021">
                <a:tc>
                  <a:txBody>
                    <a:bodyPr/>
                    <a:lstStyle/>
                    <a:p>
                      <a:pPr algn="l" fontAlgn="t"/>
                      <a:r>
                        <a:rPr lang="ru-RU" sz="1000" b="0" i="0" u="none" strike="noStrike">
                          <a:solidFill>
                            <a:srgbClr val="000000"/>
                          </a:solidFill>
                          <a:effectLst/>
                          <a:latin typeface="Times New Roman"/>
                        </a:rPr>
                        <a:t>      Другие вопросы в области культуры, кинематографии</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0804</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20 022,4</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18 605,0</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effectLst/>
                          <a:latin typeface="Times New Roman"/>
                        </a:rPr>
                        <a:t>17 291,8</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-13,6%</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-7,1%</a:t>
                      </a:r>
                    </a:p>
                  </a:txBody>
                  <a:tcPr marL="4626" marR="4626" marT="4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5220072" y="1928914"/>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
        <p:nvSpPr>
          <p:cNvPr id="12" name="TextBox 11"/>
          <p:cNvSpPr txBox="1"/>
          <p:nvPr/>
        </p:nvSpPr>
        <p:spPr>
          <a:xfrm>
            <a:off x="5220072" y="4310662"/>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Tree>
    <p:extLst>
      <p:ext uri="{BB962C8B-B14F-4D97-AF65-F5344CB8AC3E}">
        <p14:creationId xmlns:p14="http://schemas.microsoft.com/office/powerpoint/2010/main" val="405065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691" y="1066411"/>
            <a:ext cx="3743332" cy="40011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2000" b="1" dirty="0" smtClean="0"/>
              <a:t>Расходы бюджета на 2016 год </a:t>
            </a:r>
            <a:endParaRPr lang="ru-RU" sz="2000" b="1" dirty="0"/>
          </a:p>
        </p:txBody>
      </p:sp>
      <p:sp>
        <p:nvSpPr>
          <p:cNvPr id="4" name="TextBox 3"/>
          <p:cNvSpPr txBox="1"/>
          <p:nvPr/>
        </p:nvSpPr>
        <p:spPr>
          <a:xfrm>
            <a:off x="924023" y="1885055"/>
            <a:ext cx="1991251"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Социальная политика</a:t>
            </a:r>
            <a:endParaRPr lang="ru-RU" sz="1500" dirty="0"/>
          </a:p>
        </p:txBody>
      </p:sp>
      <p:sp>
        <p:nvSpPr>
          <p:cNvPr id="5" name="TextBox 4"/>
          <p:cNvSpPr txBox="1"/>
          <p:nvPr/>
        </p:nvSpPr>
        <p:spPr>
          <a:xfrm>
            <a:off x="1767482" y="2224132"/>
            <a:ext cx="2621230"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Физическая культура и спорт</a:t>
            </a:r>
            <a:endParaRPr lang="ru-RU" sz="1500" dirty="0"/>
          </a:p>
        </p:txBody>
      </p:sp>
      <p:sp>
        <p:nvSpPr>
          <p:cNvPr id="7" name="TextBox 6"/>
          <p:cNvSpPr txBox="1"/>
          <p:nvPr/>
        </p:nvSpPr>
        <p:spPr>
          <a:xfrm>
            <a:off x="2915274" y="2573068"/>
            <a:ext cx="2937022"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Средства массовой информации</a:t>
            </a:r>
            <a:endParaRPr lang="ru-RU" sz="1500" dirty="0"/>
          </a:p>
        </p:txBody>
      </p:sp>
      <p:graphicFrame>
        <p:nvGraphicFramePr>
          <p:cNvPr id="9" name="Диаграмма 8"/>
          <p:cNvGraphicFramePr/>
          <p:nvPr>
            <p:extLst>
              <p:ext uri="{D42A27DB-BD31-4B8C-83A1-F6EECF244321}">
                <p14:modId xmlns:p14="http://schemas.microsoft.com/office/powerpoint/2010/main" val="2290527329"/>
              </p:ext>
            </p:extLst>
          </p:nvPr>
        </p:nvGraphicFramePr>
        <p:xfrm>
          <a:off x="6084168" y="2204864"/>
          <a:ext cx="2687960" cy="1095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3358814770"/>
              </p:ext>
            </p:extLst>
          </p:nvPr>
        </p:nvGraphicFramePr>
        <p:xfrm>
          <a:off x="6084168" y="3573014"/>
          <a:ext cx="2664296" cy="1152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extLst>
              <p:ext uri="{D42A27DB-BD31-4B8C-83A1-F6EECF244321}">
                <p14:modId xmlns:p14="http://schemas.microsoft.com/office/powerpoint/2010/main" val="1833300084"/>
              </p:ext>
            </p:extLst>
          </p:nvPr>
        </p:nvGraphicFramePr>
        <p:xfrm>
          <a:off x="6084168" y="4926348"/>
          <a:ext cx="2696806" cy="131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615905185"/>
              </p:ext>
            </p:extLst>
          </p:nvPr>
        </p:nvGraphicFramePr>
        <p:xfrm>
          <a:off x="280501" y="3212976"/>
          <a:ext cx="5748186" cy="2503159"/>
        </p:xfrm>
        <a:graphic>
          <a:graphicData uri="http://schemas.openxmlformats.org/drawingml/2006/table">
            <a:tbl>
              <a:tblPr/>
              <a:tblGrid>
                <a:gridCol w="2423039"/>
                <a:gridCol w="440552"/>
                <a:gridCol w="734254"/>
                <a:gridCol w="721554"/>
                <a:gridCol w="587403"/>
                <a:gridCol w="440552"/>
                <a:gridCol w="400832"/>
              </a:tblGrid>
              <a:tr h="87614">
                <a:tc rowSpan="2">
                  <a:txBody>
                    <a:bodyPr/>
                    <a:lstStyle/>
                    <a:p>
                      <a:pPr algn="ctr" fontAlgn="ctr"/>
                      <a:r>
                        <a:rPr lang="ru-RU" sz="950" b="1" i="0" u="none" strike="noStrike" dirty="0">
                          <a:solidFill>
                            <a:srgbClr val="000000"/>
                          </a:solidFill>
                          <a:effectLst/>
                          <a:latin typeface="Times New Roman"/>
                        </a:rPr>
                        <a:t>Наименование показателя</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50" b="1" i="0" u="none" strike="noStrike" dirty="0">
                          <a:solidFill>
                            <a:srgbClr val="000000"/>
                          </a:solidFill>
                          <a:effectLst/>
                          <a:latin typeface="Times New Roman"/>
                        </a:rPr>
                        <a:t>Разд.</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a:solidFill>
                            <a:srgbClr val="000000"/>
                          </a:solidFill>
                          <a:effectLst/>
                          <a:latin typeface="Times New Roman"/>
                        </a:rPr>
                        <a:t>2014 год </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a:solidFill>
                            <a:srgbClr val="000000"/>
                          </a:solidFill>
                          <a:effectLst/>
                          <a:latin typeface="Times New Roman"/>
                        </a:rPr>
                        <a:t>2015 год </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1000" b="1" i="0" u="none" strike="noStrike">
                          <a:solidFill>
                            <a:srgbClr val="000000"/>
                          </a:solidFill>
                          <a:effectLst/>
                          <a:latin typeface="Times New Roman"/>
                        </a:rPr>
                        <a:t>2016 год </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950" b="1" i="0" u="none" strike="noStrike">
                          <a:effectLst/>
                          <a:latin typeface="Times New Roman"/>
                        </a:rPr>
                        <a:t>Темп роста 2016 к 2014</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50" b="1" i="0" u="none" strike="noStrike">
                          <a:effectLst/>
                          <a:latin typeface="Times New Roman"/>
                        </a:rPr>
                        <a:t>Темп роста 2016 к 2015</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98">
                <a:tc vMerge="1">
                  <a:txBody>
                    <a:bodyPr/>
                    <a:lstStyle/>
                    <a:p>
                      <a:endParaRPr lang="ru-RU"/>
                    </a:p>
                  </a:txBody>
                  <a:tcPr/>
                </a:tc>
                <a:tc vMerge="1">
                  <a:txBody>
                    <a:bodyPr/>
                    <a:lstStyle/>
                    <a:p>
                      <a:endParaRPr lang="ru-RU"/>
                    </a:p>
                  </a:txBody>
                  <a:tcPr/>
                </a:tc>
                <a:tc>
                  <a:txBody>
                    <a:bodyPr/>
                    <a:lstStyle/>
                    <a:p>
                      <a:pPr algn="ctr" fontAlgn="t"/>
                      <a:endParaRPr lang="ru-RU" sz="950" b="1" i="0" u="none" strike="noStrike" dirty="0" smtClean="0">
                        <a:solidFill>
                          <a:srgbClr val="000000"/>
                        </a:solidFill>
                        <a:effectLst/>
                        <a:latin typeface="Times New Roman"/>
                      </a:endParaRPr>
                    </a:p>
                    <a:p>
                      <a:pPr algn="ctr" fontAlgn="t"/>
                      <a:r>
                        <a:rPr lang="ru-RU" sz="950" b="1" i="0" u="none" strike="noStrike" dirty="0" smtClean="0">
                          <a:solidFill>
                            <a:srgbClr val="000000"/>
                          </a:solidFill>
                          <a:effectLst/>
                          <a:latin typeface="Times New Roman"/>
                        </a:rPr>
                        <a:t>(</a:t>
                      </a:r>
                      <a:r>
                        <a:rPr lang="ru-RU" sz="950" b="1" i="0" u="none" strike="noStrike" dirty="0">
                          <a:solidFill>
                            <a:srgbClr val="000000"/>
                          </a:solidFill>
                          <a:effectLst/>
                          <a:latin typeface="Times New Roman"/>
                        </a:rPr>
                        <a:t>исполнено)                     </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50" b="1" i="0" u="none" strike="noStrike" dirty="0">
                          <a:solidFill>
                            <a:srgbClr val="000000"/>
                          </a:solidFill>
                          <a:effectLst/>
                          <a:latin typeface="Times New Roman"/>
                        </a:rPr>
                        <a:t>(ожидаемое исполнение) </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50" b="1" i="0" u="none" strike="noStrike" dirty="0">
                          <a:solidFill>
                            <a:srgbClr val="000000"/>
                          </a:solidFill>
                          <a:effectLst/>
                          <a:latin typeface="Times New Roman"/>
                        </a:rPr>
                        <a:t>(Проект Решения)</a:t>
                      </a:r>
                    </a:p>
                  </a:txBody>
                  <a:tcPr marL="3809" marR="3809" marT="38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60949">
                <a:tc>
                  <a:txBody>
                    <a:bodyPr/>
                    <a:lstStyle/>
                    <a:p>
                      <a:pPr algn="l" fontAlgn="t"/>
                      <a:r>
                        <a:rPr lang="ru-RU" sz="950" b="1" i="0" u="none" strike="noStrike" dirty="0">
                          <a:solidFill>
                            <a:srgbClr val="000000"/>
                          </a:solidFill>
                          <a:effectLst/>
                          <a:latin typeface="Times New Roman"/>
                        </a:rPr>
                        <a:t>    СОЦИАЛЬНАЯ ПОЛИТИКА</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1" i="0" u="none" strike="noStrike">
                          <a:solidFill>
                            <a:srgbClr val="000000"/>
                          </a:solidFill>
                          <a:effectLst/>
                          <a:latin typeface="Times New Roman"/>
                        </a:rPr>
                        <a:t>1000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75 009,6</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69 327,0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83 827,3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effectLst/>
                          <a:latin typeface="Times New Roman"/>
                        </a:rPr>
                        <a:t>11,8%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effectLst/>
                          <a:latin typeface="Times New Roman"/>
                        </a:rPr>
                        <a:t>20,9%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a:solidFill>
                            <a:srgbClr val="000000"/>
                          </a:solidFill>
                          <a:effectLst/>
                          <a:latin typeface="Times New Roman"/>
                        </a:rPr>
                        <a:t>      Пенсионное обеспечение</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a:solidFill>
                            <a:srgbClr val="000000"/>
                          </a:solidFill>
                          <a:effectLst/>
                          <a:latin typeface="Times New Roman"/>
                        </a:rPr>
                        <a:t>1001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658,4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700,0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4 680,0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610,8%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568,6%</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a:solidFill>
                            <a:srgbClr val="000000"/>
                          </a:solidFill>
                          <a:effectLst/>
                          <a:latin typeface="Times New Roman"/>
                        </a:rPr>
                        <a:t>      Социальное обеспечение населения</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a:solidFill>
                            <a:srgbClr val="000000"/>
                          </a:solidFill>
                          <a:effectLst/>
                          <a:latin typeface="Times New Roman"/>
                        </a:rPr>
                        <a:t>1003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27 484,4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19 483,7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10 393,4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-62,2%</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-46,7%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a:solidFill>
                            <a:srgbClr val="000000"/>
                          </a:solidFill>
                          <a:effectLst/>
                          <a:latin typeface="Times New Roman"/>
                        </a:rPr>
                        <a:t>      Охрана семьи и детства</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a:solidFill>
                            <a:srgbClr val="000000"/>
                          </a:solidFill>
                          <a:effectLst/>
                          <a:latin typeface="Times New Roman"/>
                        </a:rPr>
                        <a:t>1004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46 866,8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48 284,5</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67 475,9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44,0%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39,7%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dirty="0">
                          <a:solidFill>
                            <a:srgbClr val="000000"/>
                          </a:solidFill>
                          <a:effectLst/>
                          <a:latin typeface="Times New Roman"/>
                        </a:rPr>
                        <a:t>      Другие вопросы в области социальной политики</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a:solidFill>
                            <a:srgbClr val="000000"/>
                          </a:solidFill>
                          <a:effectLst/>
                          <a:latin typeface="Times New Roman"/>
                        </a:rPr>
                        <a:t>1006</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858,8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1 278,0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48,8%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1" i="0" u="none" strike="noStrike">
                          <a:solidFill>
                            <a:srgbClr val="000000"/>
                          </a:solidFill>
                          <a:effectLst/>
                          <a:latin typeface="Times New Roman"/>
                        </a:rPr>
                        <a:t>    ФИЗИЧЕСКАЯ КУЛЬТУРА И СПОРТ</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1" i="0" u="none" strike="noStrike">
                          <a:solidFill>
                            <a:srgbClr val="000000"/>
                          </a:solidFill>
                          <a:effectLst/>
                          <a:latin typeface="Times New Roman"/>
                        </a:rPr>
                        <a:t>1100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3 978,7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13 580,9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1 864,4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effectLst/>
                          <a:latin typeface="Times New Roman"/>
                        </a:rPr>
                        <a:t>-53,1%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effectLst/>
                          <a:latin typeface="Times New Roman"/>
                        </a:rPr>
                        <a:t>-86,3%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1" i="0" u="none" strike="noStrike">
                          <a:solidFill>
                            <a:srgbClr val="000000"/>
                          </a:solidFill>
                          <a:effectLst/>
                          <a:latin typeface="Times New Roman"/>
                        </a:rPr>
                        <a:t>      Другие вопросы в области физической культуры и спорта</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1" i="0" u="none" strike="noStrike">
                          <a:solidFill>
                            <a:srgbClr val="000000"/>
                          </a:solidFill>
                          <a:effectLst/>
                          <a:latin typeface="Times New Roman"/>
                        </a:rPr>
                        <a:t>1105</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3 978,7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13 580,9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1 864,4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effectLst/>
                          <a:latin typeface="Times New Roman"/>
                        </a:rPr>
                        <a:t>-53,1%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effectLst/>
                          <a:latin typeface="Times New Roman"/>
                        </a:rPr>
                        <a:t>-86,3%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1" i="0" u="none" strike="noStrike">
                          <a:solidFill>
                            <a:srgbClr val="000000"/>
                          </a:solidFill>
                          <a:effectLst/>
                          <a:latin typeface="Times New Roman"/>
                        </a:rPr>
                        <a:t>    СРЕДСТВА МАССОВОЙ ИНФОРМАЦИИ</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1" i="0" u="none" strike="noStrike" dirty="0">
                          <a:solidFill>
                            <a:srgbClr val="000000"/>
                          </a:solidFill>
                          <a:effectLst/>
                          <a:latin typeface="Times New Roman"/>
                        </a:rPr>
                        <a:t>1200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14 852,7</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14 575,9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solidFill>
                            <a:srgbClr val="000000"/>
                          </a:solidFill>
                          <a:effectLst/>
                          <a:latin typeface="Times New Roman"/>
                        </a:rPr>
                        <a:t>15 038,3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a:effectLst/>
                          <a:latin typeface="Times New Roman"/>
                        </a:rPr>
                        <a:t>1,2%</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a:effectLst/>
                          <a:latin typeface="Times New Roman"/>
                        </a:rPr>
                        <a:t>3,2%</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a:solidFill>
                            <a:srgbClr val="000000"/>
                          </a:solidFill>
                          <a:effectLst/>
                          <a:latin typeface="Times New Roman"/>
                        </a:rPr>
                        <a:t>      Телевидение и радиовещание</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dirty="0">
                          <a:solidFill>
                            <a:srgbClr val="000000"/>
                          </a:solidFill>
                          <a:effectLst/>
                          <a:latin typeface="Times New Roman"/>
                        </a:rPr>
                        <a:t>1201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4 812,6</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4 958,9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4 912,9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2,1%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-0,9%</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49">
                <a:tc>
                  <a:txBody>
                    <a:bodyPr/>
                    <a:lstStyle/>
                    <a:p>
                      <a:pPr algn="l" fontAlgn="t"/>
                      <a:r>
                        <a:rPr lang="ru-RU" sz="950" b="0" i="0" u="none" strike="noStrike">
                          <a:solidFill>
                            <a:srgbClr val="000000"/>
                          </a:solidFill>
                          <a:effectLst/>
                          <a:latin typeface="Times New Roman"/>
                        </a:rPr>
                        <a:t>      Периодическая печать и издательства</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50" b="0" i="0" u="none" strike="noStrike">
                          <a:solidFill>
                            <a:srgbClr val="000000"/>
                          </a:solidFill>
                          <a:effectLst/>
                          <a:latin typeface="Times New Roman"/>
                        </a:rPr>
                        <a:t>1202</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10 040,1</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solidFill>
                            <a:srgbClr val="000000"/>
                          </a:solidFill>
                          <a:effectLst/>
                          <a:latin typeface="Times New Roman"/>
                        </a:rPr>
                        <a:t>9 617,0</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solidFill>
                            <a:srgbClr val="000000"/>
                          </a:solidFill>
                          <a:effectLst/>
                          <a:latin typeface="Times New Roman"/>
                        </a:rPr>
                        <a:t>10 125,4</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a:effectLst/>
                          <a:latin typeface="Times New Roman"/>
                        </a:rPr>
                        <a:t>0,8%</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0" i="0" u="none" strike="noStrike" dirty="0">
                          <a:effectLst/>
                          <a:latin typeface="Times New Roman"/>
                        </a:rPr>
                        <a:t>5,3%</a:t>
                      </a:r>
                    </a:p>
                  </a:txBody>
                  <a:tcPr marL="3809" marR="3809" marT="38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5215750" y="2896233"/>
            <a:ext cx="712054" cy="215444"/>
          </a:xfrm>
          <a:prstGeom prst="rect">
            <a:avLst/>
          </a:prstGeom>
          <a:noFill/>
        </p:spPr>
        <p:txBody>
          <a:bodyPr wrap="none" rtlCol="0">
            <a:spAutoFit/>
          </a:bodyPr>
          <a:lstStyle/>
          <a:p>
            <a:r>
              <a:rPr lang="ru-RU" sz="800" dirty="0"/>
              <a:t>т</a:t>
            </a:r>
            <a:r>
              <a:rPr lang="ru-RU" sz="800" dirty="0" smtClean="0"/>
              <a:t>ыс. рублей</a:t>
            </a:r>
            <a:endParaRPr lang="ru-RU" sz="800" dirty="0"/>
          </a:p>
        </p:txBody>
      </p:sp>
    </p:spTree>
    <p:extLst>
      <p:ext uri="{BB962C8B-B14F-4D97-AF65-F5344CB8AC3E}">
        <p14:creationId xmlns:p14="http://schemas.microsoft.com/office/powerpoint/2010/main" val="165196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3908" y="1549117"/>
            <a:ext cx="5089855"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Обслуживание государственного и муниципального долга</a:t>
            </a:r>
            <a:endParaRPr lang="ru-RU" sz="1500" dirty="0"/>
          </a:p>
        </p:txBody>
      </p:sp>
      <p:graphicFrame>
        <p:nvGraphicFramePr>
          <p:cNvPr id="4" name="Диаграмма 3"/>
          <p:cNvGraphicFramePr/>
          <p:nvPr>
            <p:extLst>
              <p:ext uri="{D42A27DB-BD31-4B8C-83A1-F6EECF244321}">
                <p14:modId xmlns:p14="http://schemas.microsoft.com/office/powerpoint/2010/main" val="110772054"/>
              </p:ext>
            </p:extLst>
          </p:nvPr>
        </p:nvGraphicFramePr>
        <p:xfrm>
          <a:off x="6084168" y="1628801"/>
          <a:ext cx="2824347" cy="2150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5466" y="3455690"/>
            <a:ext cx="4605748"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Верхний предел муниципального внутреннего долга</a:t>
            </a:r>
            <a:endParaRPr lang="ru-RU" sz="1500" dirty="0"/>
          </a:p>
        </p:txBody>
      </p:sp>
      <p:sp>
        <p:nvSpPr>
          <p:cNvPr id="7" name="TextBox 6"/>
          <p:cNvSpPr txBox="1"/>
          <p:nvPr/>
        </p:nvSpPr>
        <p:spPr>
          <a:xfrm>
            <a:off x="4902279" y="3823476"/>
            <a:ext cx="3781805" cy="323165"/>
          </a:xfrm>
          <a:prstGeom prst="rect">
            <a:avLst/>
          </a:prstGeom>
        </p:spPr>
        <p:style>
          <a:lnRef idx="0">
            <a:scrgbClr r="0" g="0" b="0"/>
          </a:lnRef>
          <a:fillRef idx="1003">
            <a:schemeClr val="lt2"/>
          </a:fillRef>
          <a:effectRef idx="0">
            <a:scrgbClr r="0" g="0" b="0"/>
          </a:effectRef>
          <a:fontRef idx="major"/>
        </p:style>
        <p:txBody>
          <a:bodyPr wrap="none" rtlCol="0">
            <a:spAutoFit/>
          </a:bodyPr>
          <a:lstStyle/>
          <a:p>
            <a:r>
              <a:rPr lang="ru-RU" sz="1500" dirty="0" smtClean="0"/>
              <a:t>Предельный объем муниципального долга</a:t>
            </a:r>
            <a:endParaRPr lang="ru-RU" sz="1500" dirty="0"/>
          </a:p>
        </p:txBody>
      </p:sp>
      <p:graphicFrame>
        <p:nvGraphicFramePr>
          <p:cNvPr id="8" name="Диаграмма 7"/>
          <p:cNvGraphicFramePr/>
          <p:nvPr>
            <p:extLst>
              <p:ext uri="{D42A27DB-BD31-4B8C-83A1-F6EECF244321}">
                <p14:modId xmlns:p14="http://schemas.microsoft.com/office/powerpoint/2010/main" val="2484582057"/>
              </p:ext>
            </p:extLst>
          </p:nvPr>
        </p:nvGraphicFramePr>
        <p:xfrm>
          <a:off x="179512" y="3823476"/>
          <a:ext cx="4392488" cy="2043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3647990094"/>
              </p:ext>
            </p:extLst>
          </p:nvPr>
        </p:nvGraphicFramePr>
        <p:xfrm>
          <a:off x="4644008" y="4437112"/>
          <a:ext cx="3849667" cy="2032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403648" y="1052736"/>
            <a:ext cx="6601487" cy="369332"/>
          </a:xfrm>
          <a:prstGeom prst="rect">
            <a:avLst/>
          </a:prstGeom>
          <a:ln>
            <a:noFill/>
          </a:ln>
          <a:effectLst>
            <a:outerShdw blurRad="225425" dist="50800" dir="5220000" algn="ctr">
              <a:srgbClr val="000000">
                <a:alpha val="33000"/>
              </a:srgbClr>
            </a:outerShdw>
          </a:effectLst>
          <a:scene3d>
            <a:camera prst="obliqueTopLeft"/>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1003">
            <a:schemeClr val="lt2"/>
          </a:fillRef>
          <a:effectRef idx="1">
            <a:schemeClr val="accent1"/>
          </a:effectRef>
          <a:fontRef idx="minor">
            <a:schemeClr val="dk1"/>
          </a:fontRef>
        </p:style>
        <p:txBody>
          <a:bodyPr wrap="none" rtlCol="0">
            <a:spAutoFit/>
          </a:bodyPr>
          <a:lstStyle/>
          <a:p>
            <a:r>
              <a:rPr lang="ru-RU" dirty="0" smtClean="0"/>
              <a:t>Муниципальный долг ЗАТО г. Североморск и его обслуживание</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72352002"/>
              </p:ext>
            </p:extLst>
          </p:nvPr>
        </p:nvGraphicFramePr>
        <p:xfrm>
          <a:off x="273908" y="2060848"/>
          <a:ext cx="5729457" cy="1275594"/>
        </p:xfrm>
        <a:graphic>
          <a:graphicData uri="http://schemas.openxmlformats.org/drawingml/2006/table">
            <a:tbl>
              <a:tblPr/>
              <a:tblGrid>
                <a:gridCol w="2137852"/>
                <a:gridCol w="432048"/>
                <a:gridCol w="720080"/>
                <a:gridCol w="792088"/>
                <a:gridCol w="648072"/>
                <a:gridCol w="542483"/>
                <a:gridCol w="456834"/>
              </a:tblGrid>
              <a:tr h="139026">
                <a:tc rowSpan="2">
                  <a:txBody>
                    <a:bodyPr/>
                    <a:lstStyle/>
                    <a:p>
                      <a:pPr algn="ctr" fontAlgn="ctr"/>
                      <a:r>
                        <a:rPr lang="ru-RU" sz="1000" b="1" i="0" u="none" strike="noStrike" dirty="0">
                          <a:solidFill>
                            <a:srgbClr val="000000"/>
                          </a:solidFill>
                          <a:effectLst/>
                          <a:latin typeface="Times New Roman"/>
                        </a:rPr>
                        <a:t>Наименование показателя</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000" b="1" i="0" u="none" strike="noStrike" dirty="0">
                          <a:solidFill>
                            <a:srgbClr val="000000"/>
                          </a:solidFill>
                          <a:effectLst/>
                          <a:latin typeface="Times New Roman"/>
                        </a:rPr>
                        <a:t>Разд.</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2014 год </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a:solidFill>
                            <a:srgbClr val="000000"/>
                          </a:solidFill>
                          <a:effectLst/>
                          <a:latin typeface="Times New Roman"/>
                        </a:rPr>
                        <a:t>2015 год </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900" b="1" i="0" u="none" strike="noStrike" dirty="0">
                          <a:solidFill>
                            <a:srgbClr val="000000"/>
                          </a:solidFill>
                          <a:effectLst/>
                          <a:latin typeface="Times New Roman"/>
                        </a:rPr>
                        <a:t>2016 год </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ru-RU" sz="900" b="1" i="0" u="none" strike="noStrike">
                          <a:effectLst/>
                          <a:latin typeface="Times New Roman"/>
                        </a:rPr>
                        <a:t>Темп роста 2016 к 2014</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900" b="1" i="0" u="none" strike="noStrike">
                          <a:effectLst/>
                          <a:latin typeface="Times New Roman"/>
                        </a:rPr>
                        <a:t>Темп роста 2016 к 2015</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28">
                <a:tc vMerge="1">
                  <a:txBody>
                    <a:bodyPr/>
                    <a:lstStyle/>
                    <a:p>
                      <a:endParaRPr lang="ru-RU"/>
                    </a:p>
                  </a:txBody>
                  <a:tcPr/>
                </a:tc>
                <a:tc vMerge="1">
                  <a:txBody>
                    <a:bodyPr/>
                    <a:lstStyle/>
                    <a:p>
                      <a:endParaRPr lang="ru-RU"/>
                    </a:p>
                  </a:txBody>
                  <a:tcPr/>
                </a:tc>
                <a:tc>
                  <a:txBody>
                    <a:bodyPr/>
                    <a:lstStyle/>
                    <a:p>
                      <a:pPr algn="ctr" fontAlgn="t"/>
                      <a:r>
                        <a:rPr lang="ru-RU" sz="900" b="1" i="0" u="none" strike="noStrike" dirty="0">
                          <a:solidFill>
                            <a:srgbClr val="000000"/>
                          </a:solidFill>
                          <a:effectLst/>
                          <a:latin typeface="Times New Roman"/>
                        </a:rPr>
                        <a:t>(исполнено)                     </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(ожидаемое исполнение) </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(Проект Решения)</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193428">
                <a:tc>
                  <a:txBody>
                    <a:bodyPr/>
                    <a:lstStyle/>
                    <a:p>
                      <a:pPr algn="l" fontAlgn="ctr"/>
                      <a:r>
                        <a:rPr lang="ru-RU" sz="900" b="1" i="0" u="none" strike="noStrike" dirty="0">
                          <a:solidFill>
                            <a:srgbClr val="000000"/>
                          </a:solidFill>
                          <a:effectLst/>
                          <a:latin typeface="Times New Roman"/>
                        </a:rPr>
                        <a:t>    ОБСЛУЖИВАНИЕ ГОСУДАРСТВЕННОГО И МУНИЦИПАЛЬНОГО ДОЛГА</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solidFill>
                            <a:srgbClr val="000000"/>
                          </a:solidFill>
                          <a:effectLst/>
                          <a:latin typeface="Times New Roman"/>
                        </a:rPr>
                        <a:t>1300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effectLst/>
                          <a:latin typeface="Times New Roman"/>
                        </a:rPr>
                        <a:t>4 700,0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effectLst/>
                          <a:latin typeface="Times New Roman"/>
                        </a:rPr>
                        <a:t>-</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effectLst/>
                          <a:latin typeface="Times New Roman"/>
                        </a:rPr>
                        <a:t>-</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28">
                <a:tc>
                  <a:txBody>
                    <a:bodyPr/>
                    <a:lstStyle/>
                    <a:p>
                      <a:pPr algn="l" fontAlgn="ctr"/>
                      <a:r>
                        <a:rPr lang="ru-RU" sz="1000" b="0" i="0" u="none" strike="noStrike" dirty="0">
                          <a:solidFill>
                            <a:srgbClr val="000000"/>
                          </a:solidFill>
                          <a:effectLst/>
                          <a:latin typeface="Times New Roman"/>
                        </a:rPr>
                        <a:t>     Обслуживание государственного внутреннего и муниципального долга</a:t>
                      </a:r>
                    </a:p>
                  </a:txBody>
                  <a:tcPr marL="3558" marR="3558" marT="3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1301</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effectLst/>
                          <a:latin typeface="Times New Roman"/>
                        </a:rPr>
                        <a:t>4 700,0</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effectLst/>
                          <a:latin typeface="Times New Roman"/>
                        </a:rPr>
                        <a:t>-</a:t>
                      </a:r>
                    </a:p>
                  </a:txBody>
                  <a:tcPr marL="3558" marR="3558" marT="3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8831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394011"/>
            <a:ext cx="6298519" cy="64633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Основные показатели прогноза </a:t>
            </a:r>
          </a:p>
          <a:p>
            <a:pPr algn="ctr"/>
            <a:r>
              <a:rPr lang="ru-RU" dirty="0" smtClean="0"/>
              <a:t>социально – экономического развития ЗАТО г. Североморск</a:t>
            </a:r>
            <a:endParaRPr lang="ru-RU" dirty="0"/>
          </a:p>
        </p:txBody>
      </p:sp>
      <p:graphicFrame>
        <p:nvGraphicFramePr>
          <p:cNvPr id="10" name="Диаграмма 9"/>
          <p:cNvGraphicFramePr/>
          <p:nvPr>
            <p:extLst>
              <p:ext uri="{D42A27DB-BD31-4B8C-83A1-F6EECF244321}">
                <p14:modId xmlns:p14="http://schemas.microsoft.com/office/powerpoint/2010/main" val="155696224"/>
              </p:ext>
            </p:extLst>
          </p:nvPr>
        </p:nvGraphicFramePr>
        <p:xfrm>
          <a:off x="611560" y="2232968"/>
          <a:ext cx="3492896"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
          <p:cNvSpPr>
            <a:spLocks noChangeArrowheads="1"/>
          </p:cNvSpPr>
          <p:nvPr/>
        </p:nvSpPr>
        <p:spPr bwMode="auto">
          <a:xfrm>
            <a:off x="539553" y="1217305"/>
            <a:ext cx="82427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altLang="ja-JP" sz="1200" b="1" i="1" u="none" strike="noStrike" cap="none" normalizeH="0" baseline="0" dirty="0" smtClean="0">
                <a:ln>
                  <a:noFill/>
                </a:ln>
                <a:effectLst/>
                <a:ea typeface="MS Mincho" pitchFamily="49" charset="-128"/>
                <a:cs typeface="Times New Roman" pitchFamily="18" charset="0"/>
              </a:rPr>
              <a:t>         В соответствии с Указом Президента Российской Федерации от 01.09.2014 № 603 «О преобразовании закрытого административно-территориального образования – города Североморска Мурманской области» </a:t>
            </a:r>
            <a:r>
              <a:rPr kumimoji="0" lang="ru-RU" altLang="ja-JP" sz="1200" b="1" i="1" u="none" strike="noStrike" cap="none" normalizeH="0" baseline="0" dirty="0" err="1" smtClean="0">
                <a:ln>
                  <a:noFill/>
                </a:ln>
                <a:effectLst/>
                <a:ea typeface="MS Mincho" pitchFamily="49" charset="-128"/>
                <a:cs typeface="Times New Roman" pitchFamily="18" charset="0"/>
              </a:rPr>
              <a:t>п.г.т.Росляково</a:t>
            </a:r>
            <a:r>
              <a:rPr kumimoji="0" lang="ru-RU" altLang="ja-JP" sz="1200" b="1" i="1" u="none" strike="noStrike" cap="none" normalizeH="0" baseline="0" dirty="0" smtClean="0">
                <a:ln>
                  <a:noFill/>
                </a:ln>
                <a:effectLst/>
                <a:ea typeface="MS Mincho" pitchFamily="49" charset="-128"/>
                <a:cs typeface="Times New Roman" pitchFamily="18" charset="0"/>
              </a:rPr>
              <a:t> выведен из состава ЗАТО,</a:t>
            </a:r>
            <a:r>
              <a:rPr kumimoji="0" lang="ru-RU" altLang="ja-JP" sz="1200" b="1" i="1" u="none" strike="noStrike" cap="none" normalizeH="0" dirty="0" smtClean="0">
                <a:ln>
                  <a:noFill/>
                </a:ln>
                <a:effectLst/>
                <a:ea typeface="MS Mincho" pitchFamily="49" charset="-128"/>
                <a:cs typeface="Times New Roman" pitchFamily="18" charset="0"/>
              </a:rPr>
              <a:t> в связи с чет изменились в сторону уменьшения все основные показатели прогноза социально – экономического развития.</a:t>
            </a:r>
            <a:r>
              <a:rPr kumimoji="0" lang="ru-RU" altLang="ja-JP" sz="1200" b="1" i="1" u="none" strike="noStrike" cap="none" normalizeH="0" baseline="0" dirty="0" smtClean="0">
                <a:ln>
                  <a:noFill/>
                </a:ln>
                <a:effectLst/>
                <a:ea typeface="MS Mincho" pitchFamily="49" charset="-128"/>
                <a:cs typeface="Times New Roman" pitchFamily="18" charset="0"/>
              </a:rPr>
              <a:t> И как следствие с 2015 года произошло </a:t>
            </a:r>
            <a:r>
              <a:rPr lang="ru-RU" altLang="ja-JP" sz="1200" b="1" i="1" dirty="0">
                <a:ea typeface="MS Mincho" pitchFamily="49" charset="-128"/>
                <a:cs typeface="Times New Roman" pitchFamily="18" charset="0"/>
              </a:rPr>
              <a:t>сокращение </a:t>
            </a:r>
            <a:r>
              <a:rPr kumimoji="0" lang="ru-RU" altLang="ja-JP" sz="1200" b="1" i="1" u="none" strike="noStrike" cap="none" normalizeH="0" baseline="0" dirty="0" smtClean="0">
                <a:ln>
                  <a:noFill/>
                </a:ln>
                <a:effectLst/>
                <a:ea typeface="MS Mincho" pitchFamily="49" charset="-128"/>
                <a:cs typeface="Times New Roman" pitchFamily="18" charset="0"/>
              </a:rPr>
              <a:t>в том числе и численности населения на 12,5 %.</a:t>
            </a:r>
            <a:endParaRPr kumimoji="0" lang="ru-RU" altLang="ja-JP" sz="1200" b="1" i="1" u="none" strike="noStrike" cap="none" normalizeH="0" baseline="0" dirty="0" smtClean="0">
              <a:ln>
                <a:noFill/>
              </a:ln>
              <a:effectLst/>
              <a:cs typeface="Arial" pitchFamily="34" charset="0"/>
            </a:endParaRPr>
          </a:p>
        </p:txBody>
      </p:sp>
      <p:graphicFrame>
        <p:nvGraphicFramePr>
          <p:cNvPr id="5" name="Диаграмма 4"/>
          <p:cNvGraphicFramePr/>
          <p:nvPr>
            <p:extLst>
              <p:ext uri="{D42A27DB-BD31-4B8C-83A1-F6EECF244321}">
                <p14:modId xmlns:p14="http://schemas.microsoft.com/office/powerpoint/2010/main" val="910344831"/>
              </p:ext>
            </p:extLst>
          </p:nvPr>
        </p:nvGraphicFramePr>
        <p:xfrm>
          <a:off x="4461521" y="4293096"/>
          <a:ext cx="4320765"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985900193"/>
              </p:ext>
            </p:extLst>
          </p:nvPr>
        </p:nvGraphicFramePr>
        <p:xfrm>
          <a:off x="395536" y="4293096"/>
          <a:ext cx="4320765" cy="2160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984188176"/>
              </p:ext>
            </p:extLst>
          </p:nvPr>
        </p:nvGraphicFramePr>
        <p:xfrm>
          <a:off x="4716016" y="2202632"/>
          <a:ext cx="3492896" cy="2232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4968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268760"/>
            <a:ext cx="8640960" cy="923330"/>
          </a:xfrm>
          <a:prstGeom prst="rect">
            <a:avLst/>
          </a:prstGeom>
          <a:noFill/>
        </p:spPr>
        <p:txBody>
          <a:bodyPr wrap="square" rtlCol="0">
            <a:spAutoFit/>
          </a:bodyPr>
          <a:lstStyle/>
          <a:p>
            <a:r>
              <a:rPr lang="ru-RU" b="1" dirty="0" smtClean="0"/>
              <a:t>Распределение расходов бюджета </a:t>
            </a:r>
          </a:p>
          <a:p>
            <a:r>
              <a:rPr lang="ru-RU" b="1" dirty="0" smtClean="0"/>
              <a:t>по ведомственной структуре расходов бюджета ЗАТО г. Североморск </a:t>
            </a:r>
          </a:p>
          <a:p>
            <a:r>
              <a:rPr lang="ru-RU" b="1" dirty="0" smtClean="0"/>
              <a:t>на 2016 год</a:t>
            </a:r>
            <a:endParaRPr lang="ru-RU" b="1" dirty="0"/>
          </a:p>
        </p:txBody>
      </p:sp>
      <p:sp>
        <p:nvSpPr>
          <p:cNvPr id="5" name="TextBox 4"/>
          <p:cNvSpPr txBox="1"/>
          <p:nvPr/>
        </p:nvSpPr>
        <p:spPr>
          <a:xfrm>
            <a:off x="7623477" y="2211610"/>
            <a:ext cx="673582" cy="246221"/>
          </a:xfrm>
          <a:prstGeom prst="rect">
            <a:avLst/>
          </a:prstGeom>
          <a:noFill/>
        </p:spPr>
        <p:txBody>
          <a:bodyPr wrap="none" rtlCol="0">
            <a:spAutoFit/>
          </a:bodyPr>
          <a:lstStyle/>
          <a:p>
            <a:r>
              <a:rPr lang="ru-RU" sz="1000" dirty="0" smtClean="0"/>
              <a:t>тыс. руб.</a:t>
            </a:r>
            <a:endParaRPr lang="ru-RU" sz="1000" dirty="0"/>
          </a:p>
        </p:txBody>
      </p:sp>
      <p:sp>
        <p:nvSpPr>
          <p:cNvPr id="6" name="TextBox 5"/>
          <p:cNvSpPr txBox="1"/>
          <p:nvPr/>
        </p:nvSpPr>
        <p:spPr>
          <a:xfrm>
            <a:off x="4932040" y="476672"/>
            <a:ext cx="2382383" cy="323165"/>
          </a:xfrm>
          <a:prstGeom prst="rect">
            <a:avLst/>
          </a:prstGeom>
          <a:pattFill prst="pct70">
            <a:fgClr>
              <a:schemeClr val="accent1"/>
            </a:fgClr>
            <a:bgClr>
              <a:schemeClr val="bg1"/>
            </a:bgClr>
          </a:pattFill>
          <a:effectLst/>
          <a:scene3d>
            <a:camera prst="perspectiveHeroicExtremeLeftFacing"/>
            <a:lightRig rig="threePt" dir="t"/>
          </a:scene3d>
        </p:spPr>
        <p:txBody>
          <a:bodyPr wrap="none" rtlCol="0">
            <a:spAutoFit/>
          </a:bodyPr>
          <a:lstStyle/>
          <a:p>
            <a:r>
              <a:rPr lang="ru-RU" sz="1500" dirty="0" smtClean="0"/>
              <a:t>Ведомственная структура</a:t>
            </a:r>
            <a:endParaRPr lang="ru-RU" sz="1500" dirty="0"/>
          </a:p>
        </p:txBody>
      </p:sp>
      <p:graphicFrame>
        <p:nvGraphicFramePr>
          <p:cNvPr id="3" name="Таблица 2"/>
          <p:cNvGraphicFramePr>
            <a:graphicFrameLocks noGrp="1"/>
          </p:cNvGraphicFramePr>
          <p:nvPr>
            <p:extLst>
              <p:ext uri="{D42A27DB-BD31-4B8C-83A1-F6EECF244321}">
                <p14:modId xmlns:p14="http://schemas.microsoft.com/office/powerpoint/2010/main" val="1595593883"/>
              </p:ext>
            </p:extLst>
          </p:nvPr>
        </p:nvGraphicFramePr>
        <p:xfrm>
          <a:off x="541276" y="2457831"/>
          <a:ext cx="8351204" cy="3850222"/>
        </p:xfrm>
        <a:graphic>
          <a:graphicData uri="http://schemas.openxmlformats.org/drawingml/2006/table">
            <a:tbl>
              <a:tblPr/>
              <a:tblGrid>
                <a:gridCol w="2342303"/>
                <a:gridCol w="455751"/>
                <a:gridCol w="872630"/>
                <a:gridCol w="864096"/>
                <a:gridCol w="792088"/>
                <a:gridCol w="288032"/>
                <a:gridCol w="2736304"/>
              </a:tblGrid>
              <a:tr h="152789">
                <a:tc rowSpan="2">
                  <a:txBody>
                    <a:bodyPr/>
                    <a:lstStyle/>
                    <a:p>
                      <a:pPr algn="ctr" fontAlgn="ctr"/>
                      <a:r>
                        <a:rPr lang="ru-RU" sz="900" b="0" i="0" u="none" strike="noStrike" dirty="0">
                          <a:solidFill>
                            <a:srgbClr val="000000"/>
                          </a:solidFill>
                          <a:effectLst/>
                          <a:latin typeface="Times New Roman"/>
                        </a:rPr>
                        <a:t>Наименование показателя</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900" b="0" i="0" u="none" strike="noStrike" dirty="0">
                          <a:solidFill>
                            <a:srgbClr val="000000"/>
                          </a:solidFill>
                          <a:effectLst/>
                          <a:latin typeface="Times New Roman"/>
                        </a:rPr>
                        <a:t>Глава</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900" b="0" i="0" u="none" strike="noStrike" dirty="0">
                          <a:solidFill>
                            <a:srgbClr val="000000"/>
                          </a:solidFill>
                          <a:effectLst/>
                          <a:latin typeface="Times New Roman"/>
                        </a:rPr>
                        <a:t>Уточненная роспись                         2015 год</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900" b="0" i="0" u="none" strike="noStrike" dirty="0">
                          <a:solidFill>
                            <a:srgbClr val="000000"/>
                          </a:solidFill>
                          <a:effectLst/>
                          <a:latin typeface="Times New Roman"/>
                        </a:rPr>
                        <a:t>Проект                  2016 год</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ru-RU" sz="900" b="0" i="0" u="none" strike="noStrike">
                          <a:solidFill>
                            <a:srgbClr val="000000"/>
                          </a:solidFill>
                          <a:effectLst/>
                          <a:latin typeface="Times New Roman"/>
                        </a:rPr>
                        <a:t>Отклонение </a:t>
                      </a:r>
                    </a:p>
                  </a:txBody>
                  <a:tcPr marL="8988" marR="8988" marT="8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b"/>
                      <a:r>
                        <a:rPr lang="ru-RU" sz="900" b="0" i="0" u="none" strike="noStrike" dirty="0" smtClean="0">
                          <a:solidFill>
                            <a:srgbClr val="000000"/>
                          </a:solidFill>
                          <a:effectLst/>
                          <a:latin typeface="Times New Roman"/>
                        </a:rPr>
                        <a:t>Пояснение причин  отклонений</a:t>
                      </a:r>
                      <a:endParaRPr lang="ru-RU" sz="900" b="0" i="0" u="none" strike="noStrike" dirty="0">
                        <a:solidFill>
                          <a:srgbClr val="000000"/>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1229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b="0" i="0" u="none" strike="noStrike" dirty="0">
                          <a:solidFill>
                            <a:srgbClr val="000000"/>
                          </a:solidFill>
                          <a:effectLst/>
                          <a:latin typeface="Times New Roman"/>
                        </a:rPr>
                        <a:t>Сумма</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latin typeface="Times New Roman"/>
                        </a:rPr>
                        <a:t>(%)</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ru-RU" sz="900" b="0" i="0" u="none" strike="noStrike" dirty="0">
                        <a:solidFill>
                          <a:srgbClr val="000000"/>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590">
                <a:tc>
                  <a:txBody>
                    <a:bodyPr/>
                    <a:lstStyle/>
                    <a:p>
                      <a:pPr algn="l" fontAlgn="t"/>
                      <a:r>
                        <a:rPr lang="ru-RU" sz="900" b="1" i="0" u="none" strike="noStrike" dirty="0">
                          <a:solidFill>
                            <a:srgbClr val="000000"/>
                          </a:solidFill>
                          <a:effectLst/>
                          <a:latin typeface="Times New Roman"/>
                        </a:rPr>
                        <a:t>    Администрация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a:solidFill>
                            <a:srgbClr val="000000"/>
                          </a:solidFill>
                          <a:effectLst/>
                          <a:latin typeface="Times New Roman"/>
                        </a:rPr>
                        <a:t>701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495 144 196,1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238 337 875,5</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-256 806 320,5</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48,1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Оптимизация расходов бюджета, уменьшение</a:t>
                      </a:r>
                      <a:r>
                        <a:rPr lang="ru-RU" sz="900" b="0" i="0" u="none" strike="noStrike" baseline="0" dirty="0" smtClean="0">
                          <a:solidFill>
                            <a:schemeClr val="tx1"/>
                          </a:solidFill>
                          <a:effectLst/>
                          <a:latin typeface="Times New Roman"/>
                        </a:rPr>
                        <a:t> расходов на финансирование капитального строительства</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5577">
                <a:tc>
                  <a:txBody>
                    <a:bodyPr/>
                    <a:lstStyle/>
                    <a:p>
                      <a:pPr algn="l" fontAlgn="t"/>
                      <a:r>
                        <a:rPr lang="ru-RU" sz="900" b="1" i="0" u="none" strike="noStrike" dirty="0">
                          <a:solidFill>
                            <a:srgbClr val="000000"/>
                          </a:solidFill>
                          <a:effectLst/>
                          <a:latin typeface="Times New Roman"/>
                        </a:rPr>
                        <a:t>    Управление финансов администрации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rgbClr val="000000"/>
                          </a:solidFill>
                          <a:effectLst/>
                          <a:latin typeface="Times New Roman"/>
                        </a:rPr>
                        <a:t>703</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14 390 508,1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26 454 567,0</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12 064 058,9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183,8</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Предусмотрены расходы на обслуживание муниципального долга</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5577">
                <a:tc>
                  <a:txBody>
                    <a:bodyPr/>
                    <a:lstStyle/>
                    <a:p>
                      <a:pPr algn="l" fontAlgn="t"/>
                      <a:r>
                        <a:rPr lang="ru-RU" sz="900" b="1" i="0" u="none" strike="noStrike" dirty="0">
                          <a:solidFill>
                            <a:srgbClr val="000000"/>
                          </a:solidFill>
                          <a:effectLst/>
                          <a:latin typeface="Times New Roman"/>
                        </a:rPr>
                        <a:t>    Управление образования администрации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rgbClr val="000000"/>
                          </a:solidFill>
                          <a:effectLst/>
                          <a:latin typeface="Times New Roman"/>
                        </a:rPr>
                        <a:t>707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1 409 699 595,7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1 496 622 421,0</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86 922 825,3</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Times New Roman"/>
                        </a:rPr>
                        <a:t>106,2</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Индексация</a:t>
                      </a:r>
                      <a:r>
                        <a:rPr lang="ru-RU" sz="900" b="0" i="0" u="none" strike="noStrike" baseline="0" dirty="0" smtClean="0">
                          <a:solidFill>
                            <a:schemeClr val="tx1"/>
                          </a:solidFill>
                          <a:effectLst/>
                          <a:latin typeface="Times New Roman"/>
                        </a:rPr>
                        <a:t> фондов оплаты труда и расходов на оплату коммунальных услуг</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5577">
                <a:tc>
                  <a:txBody>
                    <a:bodyPr/>
                    <a:lstStyle/>
                    <a:p>
                      <a:pPr algn="l" fontAlgn="t"/>
                      <a:r>
                        <a:rPr lang="ru-RU" sz="900" b="1" i="0" u="none" strike="noStrike">
                          <a:solidFill>
                            <a:srgbClr val="000000"/>
                          </a:solidFill>
                          <a:effectLst/>
                          <a:latin typeface="Times New Roman"/>
                        </a:rPr>
                        <a:t>    Управление культуры и международных связей администрации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a:solidFill>
                            <a:srgbClr val="000000"/>
                          </a:solidFill>
                          <a:effectLst/>
                          <a:latin typeface="Times New Roman"/>
                        </a:rPr>
                        <a:t>709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281 111 609,9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286 947 428,2</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5 835 818,3</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effectLst/>
                          <a:latin typeface="Times New Roman"/>
                        </a:rPr>
                        <a:t>102,1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chemeClr val="tx1"/>
                          </a:solidFill>
                          <a:effectLst/>
                          <a:latin typeface="Times New Roman"/>
                        </a:rPr>
                        <a:t>Индексация</a:t>
                      </a:r>
                      <a:r>
                        <a:rPr lang="ru-RU" sz="900" b="0" i="0" u="none" strike="noStrike" baseline="0" dirty="0" smtClean="0">
                          <a:solidFill>
                            <a:schemeClr val="tx1"/>
                          </a:solidFill>
                          <a:effectLst/>
                          <a:latin typeface="Times New Roman"/>
                        </a:rPr>
                        <a:t> фондов оплаты труда и расходов на оплату коммунальных услуг</a:t>
                      </a:r>
                      <a:endParaRPr lang="ru-RU" sz="900" b="0" i="0" u="none" strike="noStrike" dirty="0" smtClean="0">
                        <a:solidFill>
                          <a:schemeClr val="tx1"/>
                        </a:solidFill>
                        <a:effectLst/>
                        <a:latin typeface="Times New Roman"/>
                      </a:endParaRPr>
                    </a:p>
                    <a:p>
                      <a:pPr algn="l" fontAlgn="ct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43293">
                <a:tc>
                  <a:txBody>
                    <a:bodyPr/>
                    <a:lstStyle/>
                    <a:p>
                      <a:pPr algn="l" fontAlgn="t"/>
                      <a:r>
                        <a:rPr lang="ru-RU" sz="1000" b="1" i="0" u="none" strike="noStrike" dirty="0">
                          <a:solidFill>
                            <a:srgbClr val="000000"/>
                          </a:solidFill>
                          <a:effectLst/>
                          <a:latin typeface="Times New Roman"/>
                        </a:rPr>
                        <a:t>    Комитет по развитию городского хозяйства Администрации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a:solidFill>
                            <a:srgbClr val="000000"/>
                          </a:solidFill>
                          <a:effectLst/>
                          <a:latin typeface="Times New Roman"/>
                        </a:rPr>
                        <a:t>731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a:solidFill>
                            <a:srgbClr val="000000"/>
                          </a:solidFill>
                          <a:effectLst/>
                          <a:latin typeface="Times New Roman"/>
                        </a:rPr>
                        <a:t>329 283 931,7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000" b="1" i="0" u="none" strike="noStrike" dirty="0">
                          <a:solidFill>
                            <a:srgbClr val="000000"/>
                          </a:solidFill>
                          <a:effectLst/>
                          <a:latin typeface="Times New Roman"/>
                        </a:rPr>
                        <a:t>166 830 201,1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dirty="0">
                          <a:solidFill>
                            <a:srgbClr val="000000"/>
                          </a:solidFill>
                          <a:effectLst/>
                          <a:latin typeface="Times New Roman"/>
                        </a:rPr>
                        <a:t>-162 453 730,6</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effectLst/>
                          <a:latin typeface="Times New Roman"/>
                        </a:rPr>
                        <a:t>50,7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Передача полномочий по содержанию пустующего жилищного фонда Комитету имущественных отношений, а также общее уменьшение расходов бюджета в связи с уменьшением его доходной</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52789">
                <a:tc>
                  <a:txBody>
                    <a:bodyPr/>
                    <a:lstStyle/>
                    <a:p>
                      <a:pPr algn="l" fontAlgn="t"/>
                      <a:r>
                        <a:rPr lang="ru-RU" sz="900" b="1" i="0" u="none" strike="noStrike">
                          <a:solidFill>
                            <a:srgbClr val="000000"/>
                          </a:solidFill>
                          <a:effectLst/>
                          <a:latin typeface="Times New Roman"/>
                        </a:rPr>
                        <a:t>    Совет депутатов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a:solidFill>
                            <a:srgbClr val="000000"/>
                          </a:solidFill>
                          <a:effectLst/>
                          <a:latin typeface="Times New Roman"/>
                        </a:rPr>
                        <a:t>732</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9 604 409,5</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9 195 099,4</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-409 310,1</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95,7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Оптимизация расходов на содержание ОМСУ</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5577">
                <a:tc>
                  <a:txBody>
                    <a:bodyPr/>
                    <a:lstStyle/>
                    <a:p>
                      <a:pPr algn="l" fontAlgn="t"/>
                      <a:r>
                        <a:rPr lang="ru-RU" sz="900" b="1" i="0" u="none" strike="noStrike">
                          <a:solidFill>
                            <a:srgbClr val="000000"/>
                          </a:solidFill>
                          <a:effectLst/>
                          <a:latin typeface="Times New Roman"/>
                        </a:rPr>
                        <a:t>    КОНТРОЛЬНО-СЧЕТНАЯ ПАЛАТА ЗАТО Г. СЕВЕРОМОРСК</a:t>
                      </a: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a:solidFill>
                            <a:srgbClr val="000000"/>
                          </a:solidFill>
                          <a:effectLst/>
                          <a:latin typeface="Times New Roman"/>
                        </a:rPr>
                        <a:t>734</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3 343 277,0</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3 225 255,0</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-118 022,0</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96,5</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900" b="0" i="0" u="none" strike="noStrike" dirty="0" smtClean="0">
                          <a:solidFill>
                            <a:schemeClr val="tx1"/>
                          </a:solidFill>
                          <a:effectLst/>
                          <a:latin typeface="Times New Roman"/>
                        </a:rPr>
                        <a:t>Оптимизация расходов на содержание ОМСУ</a:t>
                      </a:r>
                    </a:p>
                    <a:p>
                      <a:pPr algn="l" fontAlgn="ct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5577">
                <a:tc>
                  <a:txBody>
                    <a:bodyPr/>
                    <a:lstStyle/>
                    <a:p>
                      <a:pPr algn="l" fontAlgn="t"/>
                      <a:r>
                        <a:rPr lang="ru-RU" sz="900" b="1" i="0" u="none" strike="noStrike" dirty="0">
                          <a:solidFill>
                            <a:srgbClr val="000000"/>
                          </a:solidFill>
                          <a:effectLst/>
                          <a:latin typeface="Times New Roman"/>
                        </a:rPr>
                        <a:t>    Комитет имущественных отношений администрации ЗАТО г</a:t>
                      </a:r>
                      <a:r>
                        <a:rPr lang="ru-RU" sz="900" b="1" i="0" u="none" strike="noStrike" dirty="0" smtClean="0">
                          <a:solidFill>
                            <a:srgbClr val="000000"/>
                          </a:solidFill>
                          <a:effectLst/>
                          <a:latin typeface="Times New Roman"/>
                        </a:rPr>
                        <a:t>.</a:t>
                      </a:r>
                      <a:r>
                        <a:rPr lang="en-US" sz="900" b="1" i="0" u="none" strike="noStrike" dirty="0" smtClean="0">
                          <a:solidFill>
                            <a:srgbClr val="000000"/>
                          </a:solidFill>
                          <a:effectLst/>
                          <a:latin typeface="Times New Roman"/>
                        </a:rPr>
                        <a:t> </a:t>
                      </a:r>
                      <a:r>
                        <a:rPr lang="ru-RU" sz="900" b="1" i="0" u="none" strike="noStrike" dirty="0" smtClean="0">
                          <a:solidFill>
                            <a:srgbClr val="000000"/>
                          </a:solidFill>
                          <a:effectLst/>
                          <a:latin typeface="Times New Roman"/>
                        </a:rPr>
                        <a:t>Североморск</a:t>
                      </a:r>
                      <a:endParaRPr lang="ru-RU" sz="900" b="1" i="0" u="none" strike="noStrike" dirty="0">
                        <a:solidFill>
                          <a:srgbClr val="000000"/>
                        </a:solidFill>
                        <a:effectLst/>
                        <a:latin typeface="Times New Roman"/>
                      </a:endParaRPr>
                    </a:p>
                  </a:txBody>
                  <a:tcPr marL="8988" marR="8988" marT="8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a:solidFill>
                            <a:srgbClr val="000000"/>
                          </a:solidFill>
                          <a:effectLst/>
                          <a:latin typeface="Times New Roman"/>
                        </a:rPr>
                        <a:t>913</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54 859 493,9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88 090 859,7</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900" b="1" i="0" u="none" strike="noStrike">
                          <a:solidFill>
                            <a:srgbClr val="000000"/>
                          </a:solidFill>
                          <a:effectLst/>
                          <a:latin typeface="Times New Roman"/>
                        </a:rPr>
                        <a:t>33 231 365,8</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effectLst/>
                          <a:latin typeface="Times New Roman"/>
                        </a:rPr>
                        <a:t>160,6</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900" b="0" i="0" u="none" strike="noStrike" dirty="0" smtClean="0">
                          <a:solidFill>
                            <a:schemeClr val="tx1"/>
                          </a:solidFill>
                          <a:effectLst/>
                          <a:latin typeface="Times New Roman"/>
                        </a:rPr>
                        <a:t>Передача полномочий по содержанию пустующего жилищного фонда от Комитета по развитию городского хозяйства</a:t>
                      </a:r>
                      <a:endParaRPr lang="ru-RU" sz="900" b="0" i="0" u="none" strike="noStrike" dirty="0">
                        <a:solidFill>
                          <a:schemeClr val="tx1"/>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96590">
                <a:tc gridSpan="2">
                  <a:txBody>
                    <a:bodyPr/>
                    <a:lstStyle/>
                    <a:p>
                      <a:pPr algn="ctr" fontAlgn="b"/>
                      <a:r>
                        <a:rPr lang="ru-RU" sz="900" b="1" i="0" u="none" strike="noStrike" dirty="0">
                          <a:solidFill>
                            <a:srgbClr val="000000"/>
                          </a:solidFill>
                          <a:effectLst/>
                          <a:latin typeface="Times New Roman"/>
                        </a:rPr>
                        <a:t>ВСЕГО РАСХОДОВ:</a:t>
                      </a:r>
                    </a:p>
                  </a:txBody>
                  <a:tcPr marL="8988" marR="8988" marT="8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900" b="1" i="0" u="none" strike="noStrike" dirty="0">
                          <a:solidFill>
                            <a:srgbClr val="000000"/>
                          </a:solidFill>
                          <a:effectLst/>
                          <a:latin typeface="Times New Roman"/>
                        </a:rPr>
                        <a:t>2 597 437 021,8</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rgbClr val="000000"/>
                          </a:solidFill>
                          <a:effectLst/>
                          <a:latin typeface="Times New Roman"/>
                        </a:rPr>
                        <a:t>2 315 703 706,9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rgbClr val="000000"/>
                          </a:solidFill>
                          <a:effectLst/>
                          <a:latin typeface="Times New Roman"/>
                        </a:rPr>
                        <a:t>-281 733 314,9</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rgbClr val="000000"/>
                          </a:solidFill>
                          <a:effectLst/>
                          <a:latin typeface="Times New Roman"/>
                        </a:rPr>
                        <a:t>89,2</a:t>
                      </a: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endParaRPr lang="ru-RU" sz="900" b="1" i="0" u="none" strike="noStrike" dirty="0">
                        <a:solidFill>
                          <a:srgbClr val="000000"/>
                        </a:solidFill>
                        <a:effectLst/>
                        <a:latin typeface="Times New Roman"/>
                      </a:endParaRPr>
                    </a:p>
                  </a:txBody>
                  <a:tcPr marL="8988" marR="8988" marT="8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6569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239" y="404664"/>
            <a:ext cx="8568952" cy="707886"/>
          </a:xfrm>
          <a:prstGeom prst="rect">
            <a:avLst/>
          </a:prstGeom>
          <a:noFill/>
        </p:spPr>
        <p:txBody>
          <a:bodyPr wrap="square" rtlCol="0">
            <a:spAutoFit/>
          </a:bodyPr>
          <a:lstStyle/>
          <a:p>
            <a:pPr algn="ctr"/>
            <a:r>
              <a:rPr lang="ru-RU" sz="2000" dirty="0" smtClean="0">
                <a:effectLst>
                  <a:outerShdw blurRad="50800" dist="38100" dir="10800000" algn="r" rotWithShape="0">
                    <a:prstClr val="black">
                      <a:alpha val="40000"/>
                    </a:prstClr>
                  </a:outerShdw>
                </a:effectLst>
                <a:latin typeface="Times New Roman" pitchFamily="18" charset="0"/>
                <a:cs typeface="Times New Roman" pitchFamily="18" charset="0"/>
              </a:rPr>
              <a:t>ОСНОВНЫЕ ПАРАМЕТРЫ БЮДЖЕТА </a:t>
            </a:r>
          </a:p>
          <a:p>
            <a:pPr algn="ctr"/>
            <a:r>
              <a:rPr lang="ru-RU" sz="2000" dirty="0" smtClean="0">
                <a:effectLst>
                  <a:outerShdw blurRad="50800" dist="38100" dir="10800000" algn="r" rotWithShape="0">
                    <a:prstClr val="black">
                      <a:alpha val="40000"/>
                    </a:prstClr>
                  </a:outerShdw>
                </a:effectLst>
                <a:latin typeface="Times New Roman" pitchFamily="18" charset="0"/>
                <a:cs typeface="Times New Roman" pitchFamily="18" charset="0"/>
              </a:rPr>
              <a:t>ЗАТО Г. СЕВЕРОМОРСК НА 2016 ГОД</a:t>
            </a:r>
            <a:endParaRPr lang="ru-RU" sz="2000" dirty="0">
              <a:effectLst>
                <a:outerShdw blurRad="50800" dist="38100" dir="10800000" algn="r" rotWithShape="0">
                  <a:prstClr val="black">
                    <a:alpha val="40000"/>
                  </a:prstClr>
                </a:outerShdw>
              </a:effectLst>
              <a:latin typeface="Times New Roman" pitchFamily="18" charset="0"/>
              <a:cs typeface="Times New Roman" pitchFamily="18" charset="0"/>
            </a:endParaRPr>
          </a:p>
        </p:txBody>
      </p:sp>
      <p:sp>
        <p:nvSpPr>
          <p:cNvPr id="5" name="Пятиугольник 4"/>
          <p:cNvSpPr/>
          <p:nvPr/>
        </p:nvSpPr>
        <p:spPr>
          <a:xfrm>
            <a:off x="323528" y="1493168"/>
            <a:ext cx="240170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Налоговые доходы </a:t>
            </a:r>
          </a:p>
          <a:p>
            <a:pPr algn="ctr"/>
            <a:r>
              <a:rPr lang="ru-RU" sz="1700" dirty="0" smtClean="0"/>
              <a:t>889 015,8 тыс. руб.</a:t>
            </a:r>
            <a:endParaRPr lang="ru-RU" sz="1700" dirty="0"/>
          </a:p>
        </p:txBody>
      </p:sp>
      <p:sp>
        <p:nvSpPr>
          <p:cNvPr id="7" name="Пятиугольник 6"/>
          <p:cNvSpPr/>
          <p:nvPr/>
        </p:nvSpPr>
        <p:spPr>
          <a:xfrm>
            <a:off x="323528" y="2719112"/>
            <a:ext cx="2401707" cy="9259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Неналоговые доходы </a:t>
            </a:r>
          </a:p>
          <a:p>
            <a:pPr algn="ctr"/>
            <a:r>
              <a:rPr lang="ru-RU" sz="1700" dirty="0" smtClean="0"/>
              <a:t>154 602,3 тыс. руб. </a:t>
            </a:r>
            <a:endParaRPr lang="ru-RU" sz="1700" dirty="0"/>
          </a:p>
        </p:txBody>
      </p:sp>
      <p:sp>
        <p:nvSpPr>
          <p:cNvPr id="8" name="Пятиугольник 7"/>
          <p:cNvSpPr/>
          <p:nvPr/>
        </p:nvSpPr>
        <p:spPr>
          <a:xfrm>
            <a:off x="323528" y="4013064"/>
            <a:ext cx="2401708"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smtClean="0"/>
              <a:t>Безвозмездные поступления </a:t>
            </a:r>
          </a:p>
          <a:p>
            <a:pPr algn="ctr"/>
            <a:r>
              <a:rPr lang="ru-RU" sz="1700" dirty="0" smtClean="0"/>
              <a:t>1 231 515,7 тыс. руб.</a:t>
            </a:r>
            <a:endParaRPr lang="ru-RU" sz="1700" dirty="0"/>
          </a:p>
        </p:txBody>
      </p:sp>
      <p:sp>
        <p:nvSpPr>
          <p:cNvPr id="6" name="Блок-схема: магнитный диск 5"/>
          <p:cNvSpPr/>
          <p:nvPr/>
        </p:nvSpPr>
        <p:spPr>
          <a:xfrm>
            <a:off x="3563888" y="1402640"/>
            <a:ext cx="1584176" cy="123427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Доходы в расчете</a:t>
            </a:r>
          </a:p>
          <a:p>
            <a:pPr algn="ctr"/>
            <a:r>
              <a:rPr lang="ru-RU" sz="1200" dirty="0" smtClean="0"/>
              <a:t> на 1 чел.</a:t>
            </a:r>
          </a:p>
          <a:p>
            <a:pPr algn="ctr"/>
            <a:r>
              <a:rPr lang="ru-RU" sz="1200" dirty="0" smtClean="0"/>
              <a:t>38 840,7 руб.</a:t>
            </a:r>
            <a:endParaRPr lang="ru-RU" sz="1200" dirty="0"/>
          </a:p>
        </p:txBody>
      </p:sp>
      <p:sp>
        <p:nvSpPr>
          <p:cNvPr id="10" name="Блок-схема: магнитный диск 9"/>
          <p:cNvSpPr/>
          <p:nvPr/>
        </p:nvSpPr>
        <p:spPr>
          <a:xfrm>
            <a:off x="3563888" y="4013063"/>
            <a:ext cx="1584176" cy="120771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Расходы в расчете на 1 чел </a:t>
            </a:r>
          </a:p>
          <a:p>
            <a:pPr algn="ctr"/>
            <a:r>
              <a:rPr lang="ru-RU" sz="1200" dirty="0" smtClean="0"/>
              <a:t> 39 533,3 руб.</a:t>
            </a:r>
            <a:endParaRPr lang="ru-RU" sz="1200" dirty="0"/>
          </a:p>
        </p:txBody>
      </p:sp>
      <p:sp>
        <p:nvSpPr>
          <p:cNvPr id="11" name="Блок-схема: магнитный диск 10"/>
          <p:cNvSpPr/>
          <p:nvPr/>
        </p:nvSpPr>
        <p:spPr>
          <a:xfrm>
            <a:off x="3554080" y="5589240"/>
            <a:ext cx="1584176" cy="96126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Численность населения </a:t>
            </a:r>
          </a:p>
          <a:p>
            <a:pPr algn="ctr"/>
            <a:r>
              <a:rPr lang="ru-RU" sz="900" dirty="0" smtClean="0"/>
              <a:t>ЗАТО г. Североморск</a:t>
            </a:r>
          </a:p>
          <a:p>
            <a:pPr algn="ctr"/>
            <a:r>
              <a:rPr lang="ru-RU" sz="900" dirty="0" smtClean="0"/>
              <a:t>58 576 чел.</a:t>
            </a:r>
            <a:endParaRPr lang="ru-RU" sz="900" dirty="0"/>
          </a:p>
        </p:txBody>
      </p:sp>
      <p:sp>
        <p:nvSpPr>
          <p:cNvPr id="12" name="Прямоугольник 11"/>
          <p:cNvSpPr/>
          <p:nvPr/>
        </p:nvSpPr>
        <p:spPr>
          <a:xfrm>
            <a:off x="2725236" y="1275625"/>
            <a:ext cx="457200" cy="4216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Доходы бюджета   2 275 133,8  тыс. руб</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sp>
        <p:nvSpPr>
          <p:cNvPr id="14" name="Прямоугольник 13"/>
          <p:cNvSpPr/>
          <p:nvPr/>
        </p:nvSpPr>
        <p:spPr>
          <a:xfrm>
            <a:off x="5448672" y="1287246"/>
            <a:ext cx="457200" cy="4216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600" dirty="0" smtClean="0">
                <a:latin typeface="Century Schoolbook" pitchFamily="18" charset="0"/>
                <a:cs typeface="Times New Roman" pitchFamily="18" charset="0"/>
              </a:rPr>
              <a:t>Расходов бюджета 2 315 703,7  тыс. руб.</a:t>
            </a:r>
            <a:endParaRPr lang="ru-RU" sz="1600" dirty="0">
              <a:latin typeface="Century Schoolbook" pitchFamily="18" charset="0"/>
              <a:cs typeface="Times New Roman" pitchFamily="18" charset="0"/>
            </a:endParaRPr>
          </a:p>
        </p:txBody>
      </p:sp>
      <p:sp>
        <p:nvSpPr>
          <p:cNvPr id="15" name="Пятиугольник 14"/>
          <p:cNvSpPr/>
          <p:nvPr/>
        </p:nvSpPr>
        <p:spPr>
          <a:xfrm rot="10800000" flipV="1">
            <a:off x="5905872" y="2042516"/>
            <a:ext cx="2965517" cy="67659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Жилищно-коммунальное хозяйство</a:t>
            </a:r>
          </a:p>
          <a:p>
            <a:pPr algn="ctr"/>
            <a:r>
              <a:rPr lang="ru-RU" sz="1500" dirty="0" smtClean="0"/>
              <a:t>99 376,3 тыс. руб.</a:t>
            </a:r>
            <a:endParaRPr lang="ru-RU" sz="1500" dirty="0"/>
          </a:p>
        </p:txBody>
      </p:sp>
      <p:sp>
        <p:nvSpPr>
          <p:cNvPr id="16" name="Пятиугольник 15"/>
          <p:cNvSpPr/>
          <p:nvPr/>
        </p:nvSpPr>
        <p:spPr>
          <a:xfrm rot="10800000" flipV="1">
            <a:off x="5936446" y="2849700"/>
            <a:ext cx="2934943" cy="6647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Культура и кинематография</a:t>
            </a:r>
          </a:p>
          <a:p>
            <a:pPr algn="ctr"/>
            <a:r>
              <a:rPr lang="ru-RU" sz="1500" dirty="0" smtClean="0"/>
              <a:t>192 136,1 тыс. руб.</a:t>
            </a:r>
            <a:endParaRPr lang="ru-RU" sz="1500" dirty="0"/>
          </a:p>
        </p:txBody>
      </p:sp>
      <p:sp>
        <p:nvSpPr>
          <p:cNvPr id="17" name="Пятиугольник 16"/>
          <p:cNvSpPr/>
          <p:nvPr/>
        </p:nvSpPr>
        <p:spPr>
          <a:xfrm rot="10800000" flipV="1">
            <a:off x="5936446" y="3599156"/>
            <a:ext cx="2979745" cy="61759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Социальная политика</a:t>
            </a:r>
          </a:p>
          <a:p>
            <a:pPr algn="ctr"/>
            <a:r>
              <a:rPr lang="ru-RU" sz="1500" dirty="0" smtClean="0"/>
              <a:t>83 827,3 тыс. руб.</a:t>
            </a:r>
            <a:endParaRPr lang="ru-RU" sz="1500" dirty="0"/>
          </a:p>
        </p:txBody>
      </p:sp>
      <p:sp>
        <p:nvSpPr>
          <p:cNvPr id="18" name="Пятиугольник 17"/>
          <p:cNvSpPr/>
          <p:nvPr/>
        </p:nvSpPr>
        <p:spPr>
          <a:xfrm rot="10800000" flipV="1">
            <a:off x="5914433" y="4302492"/>
            <a:ext cx="2986607"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Национальная экономика</a:t>
            </a:r>
          </a:p>
          <a:p>
            <a:pPr algn="ctr"/>
            <a:r>
              <a:rPr lang="ru-RU" sz="1500" dirty="0" smtClean="0"/>
              <a:t>123 439,9 тыс. руб.</a:t>
            </a:r>
            <a:endParaRPr lang="ru-RU" sz="1500" dirty="0"/>
          </a:p>
        </p:txBody>
      </p:sp>
      <p:sp>
        <p:nvSpPr>
          <p:cNvPr id="19" name="Пятиугольник 18"/>
          <p:cNvSpPr/>
          <p:nvPr/>
        </p:nvSpPr>
        <p:spPr>
          <a:xfrm rot="10800000" flipV="1">
            <a:off x="5926958" y="1278406"/>
            <a:ext cx="2965521" cy="64807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Образование</a:t>
            </a:r>
          </a:p>
          <a:p>
            <a:pPr algn="ctr"/>
            <a:r>
              <a:rPr lang="ru-RU" sz="1500" dirty="0" smtClean="0"/>
              <a:t>1 603 916,8 тыс. руб.</a:t>
            </a:r>
            <a:endParaRPr lang="ru-RU" sz="1500" dirty="0"/>
          </a:p>
        </p:txBody>
      </p:sp>
      <p:sp>
        <p:nvSpPr>
          <p:cNvPr id="13" name="Выноска со стрелками влево/вправо 12"/>
          <p:cNvSpPr/>
          <p:nvPr/>
        </p:nvSpPr>
        <p:spPr>
          <a:xfrm>
            <a:off x="3203848" y="2996948"/>
            <a:ext cx="2244824" cy="773800"/>
          </a:xfrm>
          <a:prstGeom prst="leftRightArrowCallout">
            <a:avLst>
              <a:gd name="adj1" fmla="val 25000"/>
              <a:gd name="adj2" fmla="val 25000"/>
              <a:gd name="adj3" fmla="val 25000"/>
              <a:gd name="adj4" fmla="val 732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t>БЮДЖЕТ</a:t>
            </a:r>
          </a:p>
          <a:p>
            <a:pPr algn="ctr"/>
            <a:endParaRPr lang="ru-RU" dirty="0"/>
          </a:p>
        </p:txBody>
      </p:sp>
      <p:sp>
        <p:nvSpPr>
          <p:cNvPr id="21" name="Пятиугольник 20"/>
          <p:cNvSpPr/>
          <p:nvPr/>
        </p:nvSpPr>
        <p:spPr>
          <a:xfrm rot="10800000" flipV="1">
            <a:off x="5923003" y="4939582"/>
            <a:ext cx="2969469" cy="5623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t>Прочие расходы</a:t>
            </a:r>
          </a:p>
          <a:p>
            <a:pPr algn="ctr"/>
            <a:r>
              <a:rPr lang="ru-RU" sz="1500" dirty="0" smtClean="0"/>
              <a:t>213 007,3  тыс. руб.</a:t>
            </a:r>
            <a:endParaRPr lang="ru-RU" sz="1500" dirty="0"/>
          </a:p>
        </p:txBody>
      </p:sp>
    </p:spTree>
    <p:extLst>
      <p:ext uri="{BB962C8B-B14F-4D97-AF65-F5344CB8AC3E}">
        <p14:creationId xmlns:p14="http://schemas.microsoft.com/office/powerpoint/2010/main" val="756474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552" y="404664"/>
            <a:ext cx="8712968" cy="430887"/>
          </a:xfrm>
          <a:prstGeom prst="rect">
            <a:avLst/>
          </a:prstGeom>
          <a:noFill/>
        </p:spPr>
        <p:txBody>
          <a:bodyPr wrap="square" rtlCol="0">
            <a:spAutoFit/>
          </a:bodyPr>
          <a:lstStyle/>
          <a:p>
            <a:pPr algn="ctr"/>
            <a:r>
              <a:rPr lang="ru-RU" sz="2100" b="1" dirty="0" smtClean="0"/>
              <a:t>СТРУКТУРА ДОХОДОВ БЮДЖЕТА ЗАТО Г. СЕВЕРОМОРСК В </a:t>
            </a:r>
            <a:r>
              <a:rPr lang="ru-RU" sz="2200" b="1" dirty="0" smtClean="0"/>
              <a:t>2016</a:t>
            </a:r>
            <a:r>
              <a:rPr lang="ru-RU" sz="2100" b="1" dirty="0" smtClean="0"/>
              <a:t> ГОДУ</a:t>
            </a:r>
            <a:endParaRPr lang="ru-RU" sz="2100" b="1" dirty="0"/>
          </a:p>
        </p:txBody>
      </p:sp>
      <p:graphicFrame>
        <p:nvGraphicFramePr>
          <p:cNvPr id="3" name="Диаграмма 2"/>
          <p:cNvGraphicFramePr/>
          <p:nvPr>
            <p:extLst>
              <p:ext uri="{D42A27DB-BD31-4B8C-83A1-F6EECF244321}">
                <p14:modId xmlns:p14="http://schemas.microsoft.com/office/powerpoint/2010/main" val="1036237305"/>
              </p:ext>
            </p:extLst>
          </p:nvPr>
        </p:nvGraphicFramePr>
        <p:xfrm>
          <a:off x="251520" y="980728"/>
          <a:ext cx="842493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95536" y="4581128"/>
            <a:ext cx="4032448" cy="1938992"/>
          </a:xfrm>
          <a:prstGeom prst="rect">
            <a:avLst/>
          </a:prstGeom>
          <a:noFill/>
        </p:spPr>
        <p:txBody>
          <a:bodyPr wrap="square" rtlCol="0">
            <a:spAutoFit/>
          </a:bodyPr>
          <a:lstStyle/>
          <a:p>
            <a:pPr algn="just"/>
            <a:r>
              <a:rPr lang="ru-RU" sz="1000" dirty="0" smtClean="0"/>
              <a:t>         В соответствии с Решением Совета депутатов ЗАТО г. Североморск от 26.11.2013 № 475 «О муниципальном дорожном фонде ЗАТО г. Североморск» в ЗАТО г. Североморск формируется Дорожный фонд, источниками формирования которого являются: </a:t>
            </a:r>
          </a:p>
          <a:p>
            <a:pPr algn="just"/>
            <a:r>
              <a:rPr lang="ru-RU" sz="1000" dirty="0" smtClean="0"/>
              <a:t>- доходы  </a:t>
            </a:r>
            <a:r>
              <a:rPr lang="ru-RU" sz="1000" dirty="0"/>
              <a:t>от уплаты акцизов на автомобильный бензин, прямогонный бензин, на дизтопливо, моторные масла для дизельных и (или) карбюраторных (инжекторных) двигателей подлежащие распределению между бюджетами субъектов РФ и местными бюджетами с учетом дифференцированных нормативов отчислений в местные </a:t>
            </a:r>
            <a:r>
              <a:rPr lang="ru-RU" sz="1000" dirty="0" smtClean="0"/>
              <a:t>бюджеты;</a:t>
            </a:r>
          </a:p>
          <a:p>
            <a:pPr algn="just"/>
            <a:r>
              <a:rPr lang="ru-RU" sz="1000" dirty="0" smtClean="0"/>
              <a:t>- </a:t>
            </a:r>
            <a:r>
              <a:rPr lang="ru-RU" sz="1000" dirty="0"/>
              <a:t>доходы от денежных взысканий (штрафов) за правонарушения в области дорожного </a:t>
            </a:r>
            <a:r>
              <a:rPr lang="ru-RU" sz="1000" dirty="0" smtClean="0"/>
              <a:t>движения.</a:t>
            </a:r>
            <a:endParaRPr lang="ru-RU" sz="1000" dirty="0"/>
          </a:p>
        </p:txBody>
      </p:sp>
      <p:graphicFrame>
        <p:nvGraphicFramePr>
          <p:cNvPr id="5" name="Диаграмма 4"/>
          <p:cNvGraphicFramePr/>
          <p:nvPr>
            <p:extLst>
              <p:ext uri="{D42A27DB-BD31-4B8C-83A1-F6EECF244321}">
                <p14:modId xmlns:p14="http://schemas.microsoft.com/office/powerpoint/2010/main" val="497568806"/>
              </p:ext>
            </p:extLst>
          </p:nvPr>
        </p:nvGraphicFramePr>
        <p:xfrm>
          <a:off x="5436096" y="4365375"/>
          <a:ext cx="2824347" cy="2150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956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032281845"/>
              </p:ext>
            </p:extLst>
          </p:nvPr>
        </p:nvGraphicFramePr>
        <p:xfrm>
          <a:off x="323528" y="332656"/>
          <a:ext cx="820891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4138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784594398"/>
              </p:ext>
            </p:extLst>
          </p:nvPr>
        </p:nvGraphicFramePr>
        <p:xfrm>
          <a:off x="395536" y="404664"/>
          <a:ext cx="8208912" cy="626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981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30687"/>
            <a:ext cx="8820472" cy="461665"/>
          </a:xfrm>
          <a:prstGeom prst="rect">
            <a:avLst/>
          </a:prstGeom>
          <a:noFill/>
        </p:spPr>
        <p:txBody>
          <a:bodyPr wrap="square" rtlCol="0">
            <a:spAutoFit/>
          </a:bodyPr>
          <a:lstStyle/>
          <a:p>
            <a:pPr algn="ctr"/>
            <a:r>
              <a:rPr lang="ru-RU" sz="2400" b="1" dirty="0" smtClean="0"/>
              <a:t>Структура расходов бюджета ЗАТО г. Североморск в 2016 году</a:t>
            </a:r>
            <a:endParaRPr lang="ru-RU" sz="2400" b="1" dirty="0"/>
          </a:p>
        </p:txBody>
      </p:sp>
      <p:graphicFrame>
        <p:nvGraphicFramePr>
          <p:cNvPr id="3" name="Диаграмма 2"/>
          <p:cNvGraphicFramePr/>
          <p:nvPr>
            <p:extLst>
              <p:ext uri="{D42A27DB-BD31-4B8C-83A1-F6EECF244321}">
                <p14:modId xmlns:p14="http://schemas.microsoft.com/office/powerpoint/2010/main" val="3950393020"/>
              </p:ext>
            </p:extLst>
          </p:nvPr>
        </p:nvGraphicFramePr>
        <p:xfrm>
          <a:off x="107504" y="908720"/>
          <a:ext cx="8784976"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615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Public\Pictures\Sample Pictures\1351866937_vysshee-obrazovan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098" y="179061"/>
            <a:ext cx="2389124" cy="15472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a:softEdge rad="317500"/>
          </a:effectLst>
        </p:spPr>
      </p:pic>
      <p:sp>
        <p:nvSpPr>
          <p:cNvPr id="2" name="AutoShape 2" descr="http://otvetin.ru/uploads/posts/2010-09/1283802459_den_studenta.jpg"/>
          <p:cNvSpPr>
            <a:spLocks noChangeAspect="1" noChangeArrowheads="1"/>
          </p:cNvSpPr>
          <p:nvPr/>
        </p:nvSpPr>
        <p:spPr bwMode="auto">
          <a:xfrm>
            <a:off x="155575" y="-2544763"/>
            <a:ext cx="4333875" cy="531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otvetin.ru/uploads/posts/2010-09/1283802459_den_studenta.jpg"/>
          <p:cNvSpPr>
            <a:spLocks noChangeAspect="1" noChangeArrowheads="1"/>
          </p:cNvSpPr>
          <p:nvPr/>
        </p:nvSpPr>
        <p:spPr bwMode="auto">
          <a:xfrm>
            <a:off x="307975" y="1412776"/>
            <a:ext cx="4333875" cy="15098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Прямоугольник 4"/>
          <p:cNvSpPr/>
          <p:nvPr/>
        </p:nvSpPr>
        <p:spPr>
          <a:xfrm>
            <a:off x="549426" y="907509"/>
            <a:ext cx="6048672" cy="734355"/>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1 603 916,8 </a:t>
            </a:r>
            <a:r>
              <a:rPr lang="ru-RU" dirty="0" smtClean="0">
                <a:solidFill>
                  <a:schemeClr val="tx1"/>
                </a:solidFill>
              </a:rPr>
              <a:t>тыс. рублей. </a:t>
            </a:r>
            <a:endParaRPr lang="ru-RU" dirty="0">
              <a:solidFill>
                <a:schemeClr val="tx1"/>
              </a:solidFill>
            </a:endParaRPr>
          </a:p>
        </p:txBody>
      </p:sp>
      <p:sp>
        <p:nvSpPr>
          <p:cNvPr id="6" name="TextBox 5"/>
          <p:cNvSpPr txBox="1"/>
          <p:nvPr/>
        </p:nvSpPr>
        <p:spPr>
          <a:xfrm>
            <a:off x="2474912" y="1884938"/>
            <a:ext cx="6273552" cy="1015663"/>
          </a:xfrm>
          <a:prstGeom prst="rect">
            <a:avLst/>
          </a:prstGeom>
          <a:noFill/>
        </p:spPr>
        <p:txBody>
          <a:bodyPr wrap="square" rtlCol="0">
            <a:spAutoFit/>
          </a:bodyPr>
          <a:lstStyle/>
          <a:p>
            <a:pPr algn="just"/>
            <a:r>
              <a:rPr lang="ru-RU" sz="1500" dirty="0" smtClean="0"/>
              <a:t>          За счет средств бюджета ЗАТО г. Североморск осуществляется реализация муниципальной программы «Развитие образования ЗАТО г. Североморск» и подпрограммы «Совершенствование предоставления дополнительного образования детей в сфере культуры». </a:t>
            </a:r>
          </a:p>
        </p:txBody>
      </p:sp>
      <p:pic>
        <p:nvPicPr>
          <p:cNvPr id="2051" name="Picture 3" descr="C:\Users\Public\Pictures\Sample Pictures\детса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402" y="2847912"/>
            <a:ext cx="1875128" cy="12500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3080540"/>
            <a:ext cx="6480720" cy="1015663"/>
          </a:xfrm>
          <a:prstGeom prst="rect">
            <a:avLst/>
          </a:prstGeom>
          <a:noFill/>
        </p:spPr>
        <p:txBody>
          <a:bodyPr wrap="square" rtlCol="0">
            <a:spAutoFit/>
          </a:bodyPr>
          <a:lstStyle/>
          <a:p>
            <a:pPr algn="just"/>
            <a:r>
              <a:rPr lang="ru-RU" sz="1500" dirty="0" smtClean="0"/>
              <a:t>          За счет собственных  средств бюджета ЗАТО г. Североморск предусмотрены ассигнования на строительство Детского сада на 220 мест в </a:t>
            </a:r>
            <a:r>
              <a:rPr lang="ru-RU" sz="1500" dirty="0" err="1" smtClean="0"/>
              <a:t>н.п</a:t>
            </a:r>
            <a:r>
              <a:rPr lang="ru-RU" sz="1500" dirty="0" smtClean="0"/>
              <a:t>. Североморск-3 в сумме  </a:t>
            </a:r>
            <a:r>
              <a:rPr lang="ru-RU" sz="1500" b="1" dirty="0" smtClean="0"/>
              <a:t>73 359,9 </a:t>
            </a:r>
            <a:r>
              <a:rPr lang="ru-RU" sz="1500" dirty="0" smtClean="0"/>
              <a:t>тыс. рублей. Ожидаемый ввод в эксплуатацию ДОУ - 2017 год.</a:t>
            </a:r>
            <a:endParaRPr lang="ru-RU" sz="1500" dirty="0"/>
          </a:p>
        </p:txBody>
      </p:sp>
      <p:pic>
        <p:nvPicPr>
          <p:cNvPr id="2052" name="Picture 4" descr="C:\Users\Public\Pictures\Sample Pictures\StMLlQD6Vg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624" y="1701365"/>
            <a:ext cx="1853930" cy="13904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11231" y="404664"/>
            <a:ext cx="3571299" cy="369332"/>
          </a:xfrm>
          <a:prstGeom prst="rect">
            <a:avLst/>
          </a:prstGeom>
          <a:noFill/>
        </p:spPr>
        <p:txBody>
          <a:bodyPr wrap="none" rtlCol="0">
            <a:spAutoFit/>
          </a:bodyPr>
          <a:lstStyle/>
          <a:p>
            <a:r>
              <a:rPr lang="ru-RU" b="1" dirty="0" smtClean="0"/>
              <a:t>РАСХОДЫ НА ОБРАЗОВАНИЕ</a:t>
            </a:r>
            <a:endParaRPr lang="ru-RU" b="1" dirty="0"/>
          </a:p>
        </p:txBody>
      </p:sp>
      <p:pic>
        <p:nvPicPr>
          <p:cNvPr id="9" name="Picture 6" descr="C:\Users\Public\Pictures\Sample Pictures\к обр.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24" y="4805439"/>
            <a:ext cx="1103534" cy="8690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5" name="Picture 7" descr="C:\Users\Public\Pictures\Sample Pictures\стадио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606" y="5719495"/>
            <a:ext cx="1121010" cy="8365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6" name="Picture 8" descr="C:\Users\Public\Pictures\Sample Pictures\интерн.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600" y="5589240"/>
            <a:ext cx="1214415" cy="90179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45919" y="4067877"/>
            <a:ext cx="8208912" cy="784830"/>
          </a:xfrm>
          <a:prstGeom prst="rect">
            <a:avLst/>
          </a:prstGeom>
          <a:noFill/>
        </p:spPr>
        <p:txBody>
          <a:bodyPr wrap="square" rtlCol="0">
            <a:spAutoFit/>
          </a:bodyPr>
          <a:lstStyle/>
          <a:p>
            <a:r>
              <a:rPr lang="ru-RU" sz="1500" dirty="0" smtClean="0"/>
              <a:t>          В расходах на Образование предусмотрено также финансирование мероприятий муниципальный программы «Улучшение качества и безопасности жизни населения», в части подпрограмм:</a:t>
            </a:r>
            <a:endParaRPr lang="ru-RU" sz="1500" dirty="0"/>
          </a:p>
        </p:txBody>
      </p:sp>
      <p:sp>
        <p:nvSpPr>
          <p:cNvPr id="15" name="TextBox 14"/>
          <p:cNvSpPr txBox="1"/>
          <p:nvPr/>
        </p:nvSpPr>
        <p:spPr>
          <a:xfrm>
            <a:off x="1855991" y="4805439"/>
            <a:ext cx="3681777" cy="292388"/>
          </a:xfrm>
          <a:prstGeom prst="rect">
            <a:avLst/>
          </a:prstGeom>
          <a:noFill/>
        </p:spPr>
        <p:txBody>
          <a:bodyPr wrap="none" rtlCol="0">
            <a:spAutoFit/>
          </a:bodyPr>
          <a:lstStyle/>
          <a:p>
            <a:r>
              <a:rPr lang="ru-RU" sz="1300" dirty="0" smtClean="0"/>
              <a:t>- «Молодежь Североморска» - </a:t>
            </a:r>
            <a:r>
              <a:rPr lang="ru-RU" sz="1300" b="1" dirty="0" smtClean="0"/>
              <a:t>850,0 </a:t>
            </a:r>
            <a:r>
              <a:rPr lang="ru-RU" sz="1300" dirty="0" smtClean="0"/>
              <a:t>тыс. рублей</a:t>
            </a:r>
            <a:endParaRPr lang="ru-RU" sz="1300" dirty="0"/>
          </a:p>
        </p:txBody>
      </p:sp>
      <p:sp>
        <p:nvSpPr>
          <p:cNvPr id="16" name="TextBox 15"/>
          <p:cNvSpPr txBox="1"/>
          <p:nvPr/>
        </p:nvSpPr>
        <p:spPr>
          <a:xfrm>
            <a:off x="1855990" y="5038668"/>
            <a:ext cx="5452313" cy="569387"/>
          </a:xfrm>
          <a:prstGeom prst="rect">
            <a:avLst/>
          </a:prstGeom>
          <a:noFill/>
        </p:spPr>
        <p:txBody>
          <a:bodyPr wrap="square" rtlCol="0">
            <a:spAutoFit/>
          </a:bodyPr>
          <a:lstStyle/>
          <a:p>
            <a:r>
              <a:rPr lang="ru-RU" dirty="0" smtClean="0"/>
              <a:t>- «</a:t>
            </a:r>
            <a:r>
              <a:rPr lang="ru-RU" sz="1300" dirty="0" smtClean="0"/>
              <a:t>Профилактика наркомании, алкоголизма и токсикомании в ЗАТО г. Североморск» - </a:t>
            </a:r>
            <a:r>
              <a:rPr lang="ru-RU" sz="1300" b="1" dirty="0" smtClean="0"/>
              <a:t>300,0</a:t>
            </a:r>
            <a:r>
              <a:rPr lang="ru-RU" sz="1300" dirty="0" smtClean="0"/>
              <a:t> тыс. рублей</a:t>
            </a:r>
            <a:endParaRPr lang="ru-RU" sz="1300" dirty="0"/>
          </a:p>
        </p:txBody>
      </p:sp>
    </p:spTree>
    <p:extLst>
      <p:ext uri="{BB962C8B-B14F-4D97-AF65-F5344CB8AC3E}">
        <p14:creationId xmlns:p14="http://schemas.microsoft.com/office/powerpoint/2010/main" val="2902482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ublic\Pictures\Sample Pictures\моло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232446"/>
            <a:ext cx="184204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ublic\Pictures\Sample Pictures\молод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233" y="2996952"/>
            <a:ext cx="1872208" cy="11281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ublic\Pictures\Sample Pictures\y_4174d5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836712"/>
            <a:ext cx="1877161" cy="118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476672"/>
            <a:ext cx="6673064" cy="4431983"/>
          </a:xfrm>
          <a:prstGeom prst="rect">
            <a:avLst/>
          </a:prstGeom>
          <a:noFill/>
        </p:spPr>
        <p:txBody>
          <a:bodyPr wrap="square" rtlCol="0">
            <a:spAutoFit/>
          </a:bodyPr>
          <a:lstStyle/>
          <a:p>
            <a:pPr algn="just"/>
            <a:r>
              <a:rPr lang="ru-RU" sz="1500" dirty="0" smtClean="0"/>
              <a:t>         В рамках муниципальной программы «Развитие образования ЗАТО г. Североморск» по подразделу «Образование»:</a:t>
            </a:r>
          </a:p>
          <a:p>
            <a:pPr algn="just"/>
            <a:r>
              <a:rPr lang="ru-RU" sz="1500" dirty="0"/>
              <a:t>-</a:t>
            </a:r>
            <a:r>
              <a:rPr lang="en-US" sz="1500" dirty="0" smtClean="0"/>
              <a:t> </a:t>
            </a:r>
            <a:r>
              <a:rPr lang="ru-RU" sz="1500" dirty="0" smtClean="0"/>
              <a:t> по подпрограмме «Отдых и оздоровление детей» осуществляются </a:t>
            </a:r>
            <a:r>
              <a:rPr lang="ru-RU" sz="1500" dirty="0"/>
              <a:t>мероприятия </a:t>
            </a:r>
            <a:r>
              <a:rPr lang="ru-RU" sz="1500" dirty="0" smtClean="0"/>
              <a:t>по организации </a:t>
            </a:r>
            <a:r>
              <a:rPr lang="ru-RU" sz="1500" dirty="0"/>
              <a:t>отдыха </a:t>
            </a:r>
            <a:r>
              <a:rPr lang="ru-RU" sz="1500" dirty="0" smtClean="0"/>
              <a:t>детей, организации </a:t>
            </a:r>
            <a:r>
              <a:rPr lang="ru-RU" sz="1500" dirty="0"/>
              <a:t>и </a:t>
            </a:r>
            <a:r>
              <a:rPr lang="ru-RU" sz="1500" dirty="0" smtClean="0"/>
              <a:t>финансовому обеспечению </a:t>
            </a:r>
            <a:r>
              <a:rPr lang="ru-RU" sz="1500" dirty="0"/>
              <a:t>трудовых бригад </a:t>
            </a:r>
            <a:r>
              <a:rPr lang="ru-RU" sz="1500" dirty="0" smtClean="0"/>
              <a:t>школьников. На реализацию указанных мероприятий предусмотрены средства  в сумме </a:t>
            </a:r>
            <a:r>
              <a:rPr lang="ru-RU" sz="1500" b="1" dirty="0" smtClean="0"/>
              <a:t>12 699,5 </a:t>
            </a:r>
            <a:r>
              <a:rPr lang="ru-RU" sz="1500" dirty="0" smtClean="0"/>
              <a:t>тыс. рублей;</a:t>
            </a:r>
          </a:p>
          <a:p>
            <a:pPr marL="171450" indent="-171450" algn="just">
              <a:buFontTx/>
              <a:buChar char="-"/>
            </a:pPr>
            <a:r>
              <a:rPr lang="ru-RU" sz="1500" dirty="0" smtClean="0"/>
              <a:t>по подпрограмме «Школьное питание» предусмотрены расходы по организации предоставления горячего питания школьникам: </a:t>
            </a:r>
            <a:r>
              <a:rPr lang="ru-RU" sz="1500" dirty="0"/>
              <a:t>2 638 </a:t>
            </a:r>
            <a:r>
              <a:rPr lang="ru-RU" sz="1500" dirty="0" smtClean="0"/>
              <a:t>учащимся  1-4 классов - завтраками, 1 156 учащимся – завтраками и обедами, 100 учащимся – полдниками, а </a:t>
            </a:r>
            <a:r>
              <a:rPr lang="ru-RU" sz="1500" dirty="0"/>
              <a:t>также </a:t>
            </a:r>
            <a:r>
              <a:rPr lang="ru-RU" sz="1500" dirty="0" smtClean="0"/>
              <a:t>по обеспечению предоставления бесплатного цельного молока </a:t>
            </a:r>
            <a:r>
              <a:rPr lang="ru-RU" sz="1500" dirty="0"/>
              <a:t>либо </a:t>
            </a:r>
            <a:r>
              <a:rPr lang="ru-RU" sz="1500" dirty="0" smtClean="0"/>
              <a:t>питьевого молока учащимся 1-4 классов в количестве 2 638 человек. На реализацию указанных мероприятий предусмотрено </a:t>
            </a:r>
            <a:r>
              <a:rPr lang="ru-RU" sz="1500" b="1" dirty="0" smtClean="0"/>
              <a:t>56 938,5 </a:t>
            </a:r>
            <a:r>
              <a:rPr lang="ru-RU" sz="1500" dirty="0" smtClean="0"/>
              <a:t>тыс. рублей;</a:t>
            </a:r>
          </a:p>
          <a:p>
            <a:pPr marL="171450" indent="-171450" algn="just">
              <a:buFontTx/>
              <a:buChar char="-"/>
            </a:pPr>
            <a:r>
              <a:rPr lang="ru-RU" sz="1500" dirty="0"/>
              <a:t>По </a:t>
            </a:r>
            <a:r>
              <a:rPr lang="ru-RU" sz="1500" dirty="0" smtClean="0"/>
              <a:t>подпрограмме "</a:t>
            </a:r>
            <a:r>
              <a:rPr lang="ru-RU" sz="1500" dirty="0"/>
              <a:t>Развитие дошкольного, общего и дополнительного образования детей" </a:t>
            </a:r>
            <a:r>
              <a:rPr lang="ru-RU" sz="1500" dirty="0" smtClean="0"/>
              <a:t>предусмотрены бюджетные ассигнования на предоставление субсидий муниципальным учреждениям образования и образовательным учреждениям. На реализацию указанных мероприятий предусмотрены ассигнования в сумме 1 </a:t>
            </a:r>
            <a:r>
              <a:rPr lang="ru-RU" sz="1500" b="1" dirty="0" smtClean="0"/>
              <a:t>390 778, 0 </a:t>
            </a:r>
            <a:r>
              <a:rPr lang="ru-RU" sz="1500" dirty="0" smtClean="0"/>
              <a:t>тыс. рублей.</a:t>
            </a:r>
            <a:endParaRPr lang="en-US" sz="1500" dirty="0" smtClean="0"/>
          </a:p>
          <a:p>
            <a:pPr algn="just"/>
            <a:r>
              <a:rPr lang="en-US" sz="1200" dirty="0"/>
              <a:t> </a:t>
            </a:r>
            <a:r>
              <a:rPr lang="en-US" sz="1200" dirty="0" smtClean="0"/>
              <a:t>         </a:t>
            </a:r>
            <a:endParaRPr lang="ru-RU" sz="1200" dirty="0"/>
          </a:p>
        </p:txBody>
      </p:sp>
      <p:sp>
        <p:nvSpPr>
          <p:cNvPr id="10" name="TextBox 9"/>
          <p:cNvSpPr txBox="1"/>
          <p:nvPr/>
        </p:nvSpPr>
        <p:spPr>
          <a:xfrm>
            <a:off x="2243084" y="5264674"/>
            <a:ext cx="6692815" cy="1015663"/>
          </a:xfrm>
          <a:prstGeom prst="rect">
            <a:avLst/>
          </a:prstGeom>
          <a:noFill/>
        </p:spPr>
        <p:txBody>
          <a:bodyPr wrap="square" rtlCol="0">
            <a:spAutoFit/>
          </a:bodyPr>
          <a:lstStyle/>
          <a:p>
            <a:pPr algn="just"/>
            <a:r>
              <a:rPr lang="ru-RU" sz="1500" dirty="0" smtClean="0"/>
              <a:t>В рамках муниципальной программы «Культура ЗАТО г. Североморск» предусмотрены средства на реализацию подпрограммы «Совершенствование предоставления дополнительного образования детям в сфере культуры» в сумме </a:t>
            </a:r>
            <a:r>
              <a:rPr lang="ru-RU" sz="1500" b="1" dirty="0" smtClean="0"/>
              <a:t>92 713,5 </a:t>
            </a:r>
            <a:r>
              <a:rPr lang="ru-RU" sz="1500" dirty="0" smtClean="0"/>
              <a:t>тыс. рублей.  </a:t>
            </a:r>
            <a:endParaRPr lang="ru-RU" sz="1500" dirty="0"/>
          </a:p>
        </p:txBody>
      </p:sp>
    </p:spTree>
    <p:extLst>
      <p:ext uri="{BB962C8B-B14F-4D97-AF65-F5344CB8AC3E}">
        <p14:creationId xmlns:p14="http://schemas.microsoft.com/office/powerpoint/2010/main" val="4030622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2865" y="428953"/>
            <a:ext cx="3028586" cy="369332"/>
          </a:xfrm>
          <a:prstGeom prst="rect">
            <a:avLst/>
          </a:prstGeom>
          <a:noFill/>
        </p:spPr>
        <p:txBody>
          <a:bodyPr wrap="none" rtlCol="0">
            <a:spAutoFit/>
          </a:bodyPr>
          <a:lstStyle/>
          <a:p>
            <a:r>
              <a:rPr lang="ru-RU" b="1" dirty="0" smtClean="0"/>
              <a:t>РАСХОДЫ НА КУЛЬТУРУ </a:t>
            </a:r>
            <a:endParaRPr lang="ru-RU" b="1" dirty="0"/>
          </a:p>
        </p:txBody>
      </p:sp>
      <p:pic>
        <p:nvPicPr>
          <p:cNvPr id="3077" name="Picture 5" descr="C:\Users\Public\Pictures\Sample Pictures\культур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1905000"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653285" y="908720"/>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192 136,1 </a:t>
            </a:r>
            <a:r>
              <a:rPr lang="ru-RU" dirty="0" smtClean="0">
                <a:solidFill>
                  <a:schemeClr val="tx1"/>
                </a:solidFill>
              </a:rPr>
              <a:t>тыс. рублей. </a:t>
            </a:r>
            <a:endParaRPr lang="ru-RU" dirty="0">
              <a:solidFill>
                <a:schemeClr val="tx1"/>
              </a:solidFill>
            </a:endParaRPr>
          </a:p>
        </p:txBody>
      </p:sp>
      <p:pic>
        <p:nvPicPr>
          <p:cNvPr id="3078" name="Picture 6" descr="C:\Users\Public\Pictures\Sample Pictures\для куль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89" y="428953"/>
            <a:ext cx="1484264"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53285" y="2204864"/>
            <a:ext cx="6273552" cy="1477328"/>
          </a:xfrm>
          <a:prstGeom prst="rect">
            <a:avLst/>
          </a:prstGeom>
          <a:noFill/>
        </p:spPr>
        <p:txBody>
          <a:bodyPr wrap="square" rtlCol="0">
            <a:spAutoFit/>
          </a:bodyPr>
          <a:lstStyle/>
          <a:p>
            <a:pPr algn="just"/>
            <a:r>
              <a:rPr lang="ru-RU" sz="1500" dirty="0" smtClean="0"/>
              <a:t>За счет средств бюджета ЗАТО г. Североморск осуществляется реализация муниципальной программы «Культура ЗАТО г. Североморск». В рамках этой программы  обеспечивается  деятельность 8 муниципальных учреждений, в том числе: МБУК ДК «Строитель», МБУК  Центр досуга молодежи, МБУК Североморская Централизованная библиотечная система и др. </a:t>
            </a:r>
          </a:p>
        </p:txBody>
      </p:sp>
      <p:pic>
        <p:nvPicPr>
          <p:cNvPr id="3079" name="Picture 7" descr="C:\Users\Public\Pictures\Sample Pictures\телевид.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008945"/>
            <a:ext cx="1512168"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1" name="Picture 9" descr="C:\Users\Public\Pictures\Sample Pictures\библ.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82" y="5061887"/>
            <a:ext cx="1524170"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2" name="Picture 10" descr="C:\Users\Public\Pictures\Sample Pictures\песн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4777" y="5008945"/>
            <a:ext cx="1685689" cy="1143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3" name="Picture 11" descr="C:\Users\Public\Pictures\Sample Pictures\DSC_018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5306" y="5008945"/>
            <a:ext cx="1621759" cy="10811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3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943103"/>
            <a:ext cx="5021824" cy="369332"/>
          </a:xfrm>
          <a:prstGeom prst="rect">
            <a:avLst/>
          </a:prstGeom>
          <a:noFill/>
        </p:spPr>
        <p:txBody>
          <a:bodyPr wrap="none" rtlCol="0">
            <a:spAutoFit/>
          </a:bodyPr>
          <a:lstStyle/>
          <a:p>
            <a:r>
              <a:rPr lang="ru-RU" b="1" dirty="0" smtClean="0"/>
              <a:t>РАСХОДЫ НА СОЦИАЛЬНУЮ ПОЛИТИКУ</a:t>
            </a:r>
            <a:endParaRPr lang="ru-RU" b="1" dirty="0"/>
          </a:p>
        </p:txBody>
      </p:sp>
      <p:pic>
        <p:nvPicPr>
          <p:cNvPr id="4098" name="Picture 2" descr="C:\Users\Public\Pictures\Sample Pictures\соцпо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8953"/>
            <a:ext cx="1428750" cy="14287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83 827,3 </a:t>
            </a:r>
            <a:r>
              <a:rPr lang="ru-RU" dirty="0" smtClean="0">
                <a:solidFill>
                  <a:schemeClr val="tx1"/>
                </a:solidFill>
              </a:rPr>
              <a:t>тыс. рублей. </a:t>
            </a:r>
            <a:endParaRPr lang="ru-RU" dirty="0">
              <a:solidFill>
                <a:schemeClr val="tx1"/>
              </a:solidFill>
            </a:endParaRPr>
          </a:p>
        </p:txBody>
      </p:sp>
      <p:pic>
        <p:nvPicPr>
          <p:cNvPr id="4099" name="Picture 3" descr="C:\Users\Public\Pictures\Sample Pictures\соцз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14" y="4725144"/>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1" name="Picture 5" descr="C:\Users\Public\Pictures\Sample Pictures\соц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958251"/>
            <a:ext cx="1496908" cy="11226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0222" y="2953250"/>
            <a:ext cx="6520047" cy="1061829"/>
          </a:xfrm>
          <a:prstGeom prst="rect">
            <a:avLst/>
          </a:prstGeom>
          <a:noFill/>
        </p:spPr>
        <p:txBody>
          <a:bodyPr wrap="square" rtlCol="0">
            <a:spAutoFit/>
          </a:bodyPr>
          <a:lstStyle/>
          <a:p>
            <a:pPr algn="just"/>
            <a:r>
              <a:rPr lang="ru-RU" dirty="0" smtClean="0"/>
              <a:t>      </a:t>
            </a:r>
            <a:r>
              <a:rPr lang="ru-RU" sz="1500" dirty="0" smtClean="0"/>
              <a:t>За счет указанных расходов обеспечивается реализация муниципальных подпрограмм «Доступная среда ЗАТО г. Североморск», «Дополнительные меры социальной поддержки отдельных категорий граждан ЗАТО г. Североморск», «Североморск – город без сирот» и др.</a:t>
            </a:r>
            <a:endParaRPr lang="ru-RU" sz="1500" dirty="0"/>
          </a:p>
        </p:txBody>
      </p:sp>
      <p:sp>
        <p:nvSpPr>
          <p:cNvPr id="6" name="TextBox 5"/>
          <p:cNvSpPr txBox="1"/>
          <p:nvPr/>
        </p:nvSpPr>
        <p:spPr>
          <a:xfrm>
            <a:off x="2506808" y="4411124"/>
            <a:ext cx="5976664" cy="1708160"/>
          </a:xfrm>
          <a:prstGeom prst="rect">
            <a:avLst/>
          </a:prstGeom>
          <a:noFill/>
        </p:spPr>
        <p:txBody>
          <a:bodyPr wrap="square" rtlCol="0">
            <a:spAutoFit/>
          </a:bodyPr>
          <a:lstStyle/>
          <a:p>
            <a:pPr algn="just"/>
            <a:r>
              <a:rPr lang="ru-RU" sz="1500" dirty="0" smtClean="0"/>
              <a:t>       За счет собственных средств бюджета ЗАТО г. Североморск, а также за счет средств межбюджетных трансфертов,  предусмотрены бюджетные ассигнования на  реализацию различных мер социальной поддержки, в том числе: по оплате жилья и коммунальных услуг отдельным категориям граждан, предоставление жилых помещений детям-сиротам и детям, оставшимся без попечения родителей и др.</a:t>
            </a:r>
            <a:endParaRPr lang="ru-RU" sz="1500" dirty="0"/>
          </a:p>
        </p:txBody>
      </p:sp>
    </p:spTree>
    <p:extLst>
      <p:ext uri="{BB962C8B-B14F-4D97-AF65-F5344CB8AC3E}">
        <p14:creationId xmlns:p14="http://schemas.microsoft.com/office/powerpoint/2010/main" val="1060036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Шкода Е.А\Таблиц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36380"/>
            <a:ext cx="4238625" cy="1314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1680" y="394011"/>
            <a:ext cx="6298519" cy="64633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Основные показатели прогноза </a:t>
            </a:r>
          </a:p>
          <a:p>
            <a:pPr algn="ctr"/>
            <a:r>
              <a:rPr lang="ru-RU" dirty="0" smtClean="0"/>
              <a:t>социально – экономического развития ЗАТО г. Североморск</a:t>
            </a:r>
            <a:endParaRPr lang="ru-RU" dirty="0"/>
          </a:p>
        </p:txBody>
      </p:sp>
      <p:graphicFrame>
        <p:nvGraphicFramePr>
          <p:cNvPr id="4" name="Диаграмма 3"/>
          <p:cNvGraphicFramePr/>
          <p:nvPr>
            <p:extLst>
              <p:ext uri="{D42A27DB-BD31-4B8C-83A1-F6EECF244321}">
                <p14:modId xmlns:p14="http://schemas.microsoft.com/office/powerpoint/2010/main" val="1432425560"/>
              </p:ext>
            </p:extLst>
          </p:nvPr>
        </p:nvGraphicFramePr>
        <p:xfrm>
          <a:off x="1350665" y="3550950"/>
          <a:ext cx="6624736"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203848" y="3181618"/>
            <a:ext cx="2645724" cy="369332"/>
          </a:xfrm>
          <a:prstGeom prst="rect">
            <a:avLst/>
          </a:prstGeom>
          <a:noFill/>
        </p:spPr>
        <p:txBody>
          <a:bodyPr wrap="none" rtlCol="0">
            <a:spAutoFit/>
          </a:bodyPr>
          <a:lstStyle/>
          <a:p>
            <a:r>
              <a:rPr lang="ru-RU" i="1" dirty="0" smtClean="0"/>
              <a:t>Потребительский рынок</a:t>
            </a:r>
            <a:endParaRPr lang="ru-RU" i="1" dirty="0"/>
          </a:p>
        </p:txBody>
      </p:sp>
      <p:sp>
        <p:nvSpPr>
          <p:cNvPr id="6" name="TextBox 5"/>
          <p:cNvSpPr txBox="1"/>
          <p:nvPr/>
        </p:nvSpPr>
        <p:spPr>
          <a:xfrm>
            <a:off x="1663078" y="1124744"/>
            <a:ext cx="6457217" cy="369332"/>
          </a:xfrm>
          <a:prstGeom prst="rect">
            <a:avLst/>
          </a:prstGeom>
          <a:noFill/>
        </p:spPr>
        <p:txBody>
          <a:bodyPr wrap="none" rtlCol="0">
            <a:spAutoFit/>
          </a:bodyPr>
          <a:lstStyle/>
          <a:p>
            <a:r>
              <a:rPr lang="ru-RU" i="1" dirty="0" smtClean="0"/>
              <a:t>Валовый региональный </a:t>
            </a:r>
            <a:r>
              <a:rPr lang="ru-RU" sz="1600" i="1" dirty="0" smtClean="0"/>
              <a:t>продукт</a:t>
            </a:r>
            <a:r>
              <a:rPr lang="ru-RU" i="1" dirty="0" smtClean="0"/>
              <a:t>, индекс потребительских цен</a:t>
            </a:r>
            <a:endParaRPr lang="ru-RU" i="1" dirty="0"/>
          </a:p>
        </p:txBody>
      </p:sp>
    </p:spTree>
    <p:extLst>
      <p:ext uri="{BB962C8B-B14F-4D97-AF65-F5344CB8AC3E}">
        <p14:creationId xmlns:p14="http://schemas.microsoft.com/office/powerpoint/2010/main" val="1066492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670" y="836712"/>
            <a:ext cx="184731" cy="369332"/>
          </a:xfrm>
          <a:prstGeom prst="rect">
            <a:avLst/>
          </a:prstGeom>
          <a:noFill/>
        </p:spPr>
        <p:txBody>
          <a:bodyPr wrap="none" rtlCol="0">
            <a:spAutoFit/>
          </a:bodyPr>
          <a:lstStyle/>
          <a:p>
            <a:endParaRPr lang="ru-RU"/>
          </a:p>
        </p:txBody>
      </p:sp>
      <p:sp>
        <p:nvSpPr>
          <p:cNvPr id="3" name="TextBox 2"/>
          <p:cNvSpPr txBox="1"/>
          <p:nvPr/>
        </p:nvSpPr>
        <p:spPr>
          <a:xfrm>
            <a:off x="2852192" y="1095503"/>
            <a:ext cx="5939190" cy="369332"/>
          </a:xfrm>
          <a:prstGeom prst="rect">
            <a:avLst/>
          </a:prstGeom>
          <a:noFill/>
        </p:spPr>
        <p:txBody>
          <a:bodyPr wrap="none" rtlCol="0">
            <a:spAutoFit/>
          </a:bodyPr>
          <a:lstStyle/>
          <a:p>
            <a:r>
              <a:rPr lang="ru-RU" b="1" dirty="0" smtClean="0"/>
              <a:t>РАСХОДЫ НА  ФИЗИЧЕСКУЮ КУЛЬТУРУ И СПОРТ</a:t>
            </a:r>
            <a:endParaRPr lang="ru-RU" b="1" dirty="0"/>
          </a:p>
        </p:txBody>
      </p:sp>
      <p:sp>
        <p:nvSpPr>
          <p:cNvPr id="4" name="Прямоугольник 3"/>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1 864,4 </a:t>
            </a:r>
            <a:r>
              <a:rPr lang="ru-RU" dirty="0" smtClean="0">
                <a:solidFill>
                  <a:schemeClr val="tx1"/>
                </a:solidFill>
              </a:rPr>
              <a:t>тыс. рублей. </a:t>
            </a:r>
            <a:endParaRPr lang="ru-RU" dirty="0">
              <a:solidFill>
                <a:schemeClr val="tx1"/>
              </a:solidFill>
            </a:endParaRPr>
          </a:p>
        </p:txBody>
      </p:sp>
      <p:pic>
        <p:nvPicPr>
          <p:cNvPr id="2050" name="Picture 2" descr="C:\Users\Public\Pictures\Sample Pictures\сп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16" y="710793"/>
            <a:ext cx="1080120" cy="113875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2943796"/>
            <a:ext cx="8136903" cy="784830"/>
          </a:xfrm>
          <a:prstGeom prst="rect">
            <a:avLst/>
          </a:prstGeom>
          <a:noFill/>
        </p:spPr>
        <p:txBody>
          <a:bodyPr wrap="square" rtlCol="0">
            <a:spAutoFit/>
          </a:bodyPr>
          <a:lstStyle/>
          <a:p>
            <a:pPr algn="just"/>
            <a:r>
              <a:rPr lang="ru-RU" sz="1500" dirty="0" smtClean="0"/>
              <a:t>      За счет указанных средств осуществляется реализация муниципальной подпрограммы «Развитие физической культуры и спорта и формирования здорового образа жизни в ЗАТО г. Североморск».</a:t>
            </a:r>
            <a:endParaRPr lang="ru-RU" sz="1500" dirty="0"/>
          </a:p>
        </p:txBody>
      </p:sp>
      <p:pic>
        <p:nvPicPr>
          <p:cNvPr id="2051" name="Picture 3" descr="C:\Users\Public\Pictures\Sample Pictures\спортзал.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51" y="4708465"/>
            <a:ext cx="1540854" cy="122940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C:\Users\Public\Pictures\Sample Pictures\спор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675095"/>
            <a:ext cx="1683700" cy="12627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3" name="Picture 5" descr="C:\Users\Public\Pictures\Sample Pictures\спортив.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682778"/>
            <a:ext cx="1632181" cy="12241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52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054415"/>
            <a:ext cx="6989414" cy="369332"/>
          </a:xfrm>
          <a:prstGeom prst="rect">
            <a:avLst/>
          </a:prstGeom>
          <a:noFill/>
        </p:spPr>
        <p:txBody>
          <a:bodyPr wrap="none" rtlCol="0">
            <a:spAutoFit/>
          </a:bodyPr>
          <a:lstStyle/>
          <a:p>
            <a:r>
              <a:rPr lang="ru-RU" b="1" dirty="0" smtClean="0"/>
              <a:t>РАСХОДЫ НА  ЖИЛИЩНО-КОММУНАЛЬНОЕ ХОЗЯЙСТВО</a:t>
            </a:r>
            <a:endParaRPr lang="ru-RU" b="1" dirty="0"/>
          </a:p>
        </p:txBody>
      </p:sp>
      <p:sp>
        <p:nvSpPr>
          <p:cNvPr id="3" name="Прямоугольник 2"/>
          <p:cNvSpPr/>
          <p:nvPr/>
        </p:nvSpPr>
        <p:spPr>
          <a:xfrm>
            <a:off x="2470804" y="1813906"/>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99 376,3 </a:t>
            </a:r>
            <a:r>
              <a:rPr lang="ru-RU" dirty="0" smtClean="0">
                <a:solidFill>
                  <a:schemeClr val="tx1"/>
                </a:solidFill>
              </a:rPr>
              <a:t>тыс. рублей. </a:t>
            </a:r>
            <a:endParaRPr lang="ru-RU" dirty="0">
              <a:solidFill>
                <a:schemeClr val="tx1"/>
              </a:solidFill>
            </a:endParaRPr>
          </a:p>
        </p:txBody>
      </p:sp>
      <p:sp>
        <p:nvSpPr>
          <p:cNvPr id="4" name="TextBox 3"/>
          <p:cNvSpPr txBox="1"/>
          <p:nvPr/>
        </p:nvSpPr>
        <p:spPr>
          <a:xfrm>
            <a:off x="539552" y="2780928"/>
            <a:ext cx="7776864" cy="1246495"/>
          </a:xfrm>
          <a:prstGeom prst="rect">
            <a:avLst/>
          </a:prstGeom>
          <a:noFill/>
        </p:spPr>
        <p:txBody>
          <a:bodyPr wrap="square" rtlCol="0">
            <a:spAutoFit/>
          </a:bodyPr>
          <a:lstStyle/>
          <a:p>
            <a:r>
              <a:rPr lang="ru-RU" sz="1500" dirty="0" smtClean="0"/>
              <a:t>За счет указанных средств проводятся мероприятия по:</a:t>
            </a:r>
          </a:p>
          <a:p>
            <a:pPr marL="285750" indent="-285750">
              <a:buFontTx/>
              <a:buChar char="-"/>
            </a:pPr>
            <a:r>
              <a:rPr lang="ru-RU" sz="1500" dirty="0" smtClean="0"/>
              <a:t>содержанию и оплате коммунальных услуг по пустующему жилищному фонду;</a:t>
            </a:r>
          </a:p>
          <a:p>
            <a:pPr marL="285750" indent="-285750" algn="just">
              <a:buFontTx/>
              <a:buChar char="-"/>
            </a:pPr>
            <a:r>
              <a:rPr lang="ru-RU" sz="1500" dirty="0" smtClean="0"/>
              <a:t>благоустройству ЗАТО г. Североморск, в том числе: освещению, содержанию автомобильных дорог и инженерных сооружений на них, озеленению и др.;</a:t>
            </a:r>
          </a:p>
          <a:p>
            <a:pPr marL="285750" indent="-285750">
              <a:buFontTx/>
              <a:buChar char="-"/>
            </a:pPr>
            <a:r>
              <a:rPr lang="ru-RU" sz="1500" dirty="0" smtClean="0"/>
              <a:t>энергосбережению и энергоэффективности. </a:t>
            </a:r>
          </a:p>
        </p:txBody>
      </p:sp>
      <p:pic>
        <p:nvPicPr>
          <p:cNvPr id="3074" name="Picture 2" descr="C:\Users\Public\Pictures\Sample Pictures\ж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15" y="649074"/>
            <a:ext cx="1185681" cy="114007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075" name="Picture 3" descr="C:\Users\Public\Pictures\Sample Pictures\жкх до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857750"/>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C:\Users\Public\Pictures\Sample Pictures\жкх се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484" y="4857750"/>
            <a:ext cx="1440160" cy="10801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7" name="Picture 5" descr="C:\Users\Public\Pictures\Sample Pictures\жкх сч.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394" y="4837526"/>
            <a:ext cx="1493523" cy="109282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5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176" y="362278"/>
            <a:ext cx="4792209" cy="369332"/>
          </a:xfrm>
          <a:prstGeom prst="rect">
            <a:avLst/>
          </a:prstGeom>
          <a:noFill/>
        </p:spPr>
        <p:txBody>
          <a:bodyPr wrap="none" rtlCol="0">
            <a:spAutoFit/>
          </a:bodyPr>
          <a:lstStyle/>
          <a:p>
            <a:r>
              <a:rPr lang="ru-RU" b="1" dirty="0" smtClean="0"/>
              <a:t>РАСХОДЫ НА  НАЦИОНАЛЬНУЮ ЭКОНОМИКУ</a:t>
            </a:r>
            <a:endParaRPr lang="ru-RU" b="1" dirty="0"/>
          </a:p>
        </p:txBody>
      </p:sp>
      <p:sp>
        <p:nvSpPr>
          <p:cNvPr id="3" name="Прямоугольник 2"/>
          <p:cNvSpPr/>
          <p:nvPr/>
        </p:nvSpPr>
        <p:spPr>
          <a:xfrm>
            <a:off x="2730280" y="1075644"/>
            <a:ext cx="6048672" cy="818282"/>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Расходы бюджета ЗАТО г. Североморск в 2016 году предусмотрены в сумме </a:t>
            </a:r>
            <a:r>
              <a:rPr lang="ru-RU" sz="2000" b="1" dirty="0" smtClean="0">
                <a:solidFill>
                  <a:schemeClr val="tx1"/>
                </a:solidFill>
              </a:rPr>
              <a:t>123 439,9 </a:t>
            </a:r>
            <a:r>
              <a:rPr lang="ru-RU" dirty="0" smtClean="0">
                <a:solidFill>
                  <a:schemeClr val="tx1"/>
                </a:solidFill>
              </a:rPr>
              <a:t>тыс. рублей. </a:t>
            </a:r>
            <a:endParaRPr lang="ru-RU" dirty="0">
              <a:solidFill>
                <a:schemeClr val="tx1"/>
              </a:solidFill>
            </a:endParaRPr>
          </a:p>
        </p:txBody>
      </p:sp>
      <p:sp>
        <p:nvSpPr>
          <p:cNvPr id="4" name="TextBox 3"/>
          <p:cNvSpPr txBox="1"/>
          <p:nvPr/>
        </p:nvSpPr>
        <p:spPr>
          <a:xfrm>
            <a:off x="360801" y="2139019"/>
            <a:ext cx="8280920" cy="1692771"/>
          </a:xfrm>
          <a:prstGeom prst="rect">
            <a:avLst/>
          </a:prstGeom>
          <a:noFill/>
        </p:spPr>
        <p:txBody>
          <a:bodyPr wrap="square" rtlCol="0">
            <a:spAutoFit/>
          </a:bodyPr>
          <a:lstStyle/>
          <a:p>
            <a:r>
              <a:rPr lang="ru-RU" sz="1300" dirty="0" smtClean="0"/>
              <a:t>За счет указанных средств проводятся мероприятия по:</a:t>
            </a:r>
          </a:p>
          <a:p>
            <a:pPr marL="285750" indent="-285750">
              <a:buFontTx/>
              <a:buChar char="-"/>
            </a:pPr>
            <a:r>
              <a:rPr lang="ru-RU" sz="1300" dirty="0" smtClean="0"/>
              <a:t>Содержанию </a:t>
            </a:r>
            <a:r>
              <a:rPr lang="ru-RU" sz="1300" dirty="0"/>
              <a:t>дворовых территорий многоквартирных домов и проездов к </a:t>
            </a:r>
            <a:r>
              <a:rPr lang="ru-RU" sz="1300" dirty="0" smtClean="0"/>
              <a:t>ним;</a:t>
            </a:r>
          </a:p>
          <a:p>
            <a:pPr marL="285750" indent="-285750">
              <a:buFontTx/>
              <a:buChar char="-"/>
            </a:pPr>
            <a:r>
              <a:rPr lang="ru-RU" sz="1300" dirty="0" smtClean="0"/>
              <a:t>Содержанию </a:t>
            </a:r>
            <a:r>
              <a:rPr lang="ru-RU" sz="1300" dirty="0"/>
              <a:t>автомобильных дорог общего пользования  и инженерных сооружений на </a:t>
            </a:r>
            <a:r>
              <a:rPr lang="ru-RU" sz="1300" dirty="0" smtClean="0"/>
              <a:t>них;</a:t>
            </a:r>
          </a:p>
          <a:p>
            <a:pPr marL="285750" indent="-285750">
              <a:buFontTx/>
              <a:buChar char="-"/>
            </a:pPr>
            <a:r>
              <a:rPr lang="ru-RU" sz="1300" dirty="0" smtClean="0"/>
              <a:t>Ремонту </a:t>
            </a:r>
            <a:r>
              <a:rPr lang="ru-RU" sz="1300" dirty="0"/>
              <a:t>автомобильных дорог общего пользования местного </a:t>
            </a:r>
            <a:r>
              <a:rPr lang="ru-RU" sz="1300" dirty="0" smtClean="0"/>
              <a:t>значения;</a:t>
            </a:r>
          </a:p>
          <a:p>
            <a:pPr marL="285750" indent="-285750">
              <a:buFontTx/>
              <a:buChar char="-"/>
            </a:pPr>
            <a:r>
              <a:rPr lang="ru-RU" sz="1300" dirty="0" smtClean="0"/>
              <a:t>Осуществлению </a:t>
            </a:r>
            <a:r>
              <a:rPr lang="ru-RU" sz="1300" dirty="0"/>
              <a:t>деятельности по отлову и содержанию безнадзорных </a:t>
            </a:r>
            <a:r>
              <a:rPr lang="ru-RU" sz="1300" dirty="0" smtClean="0"/>
              <a:t>животных;</a:t>
            </a:r>
          </a:p>
          <a:p>
            <a:pPr marL="285750" indent="-285750">
              <a:buFontTx/>
              <a:buChar char="-"/>
            </a:pPr>
            <a:r>
              <a:rPr lang="ru-RU" sz="1300" dirty="0" smtClean="0"/>
              <a:t>Развитию малого и среднего предпринимательства</a:t>
            </a:r>
          </a:p>
          <a:p>
            <a:pPr marL="285750" indent="-285750" algn="just">
              <a:buFontTx/>
              <a:buChar char="-"/>
            </a:pPr>
            <a:r>
              <a:rPr lang="ru-RU" sz="1300" dirty="0" smtClean="0"/>
              <a:t>Функционированию «МФЦ ЗАТО г. Североморск»;</a:t>
            </a:r>
          </a:p>
          <a:p>
            <a:pPr marL="285750" indent="-285750">
              <a:buFontTx/>
              <a:buChar char="-"/>
            </a:pPr>
            <a:r>
              <a:rPr lang="ru-RU" sz="1300" dirty="0" smtClean="0"/>
              <a:t>др. направлениям. </a:t>
            </a:r>
          </a:p>
        </p:txBody>
      </p:sp>
      <p:pic>
        <p:nvPicPr>
          <p:cNvPr id="1026" name="Picture 2" descr="C:\Users\shkoda.FINOTDEL\Download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61" y="836713"/>
            <a:ext cx="2192555" cy="129614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C:\Users\shkoda.FINOTDEL\Downloads\16581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731" y="3192832"/>
            <a:ext cx="2304256" cy="153016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9" name="Picture 5" descr="C:\Users\shkoda.FINOTDEL\Downloads\otkrytie-mnogofunktsionalnogo-tsentra-po-predostavleniyu-gosuslug-v-leninskom-ray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50" y="3957915"/>
            <a:ext cx="2160240" cy="14491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0" name="Picture 6" descr="C:\Users\shkoda.FINOTDEL\Download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633003"/>
            <a:ext cx="2243336" cy="14491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437" y="5661248"/>
            <a:ext cx="4976652" cy="892552"/>
          </a:xfrm>
          <a:prstGeom prst="rect">
            <a:avLst/>
          </a:prstGeom>
          <a:noFill/>
        </p:spPr>
        <p:txBody>
          <a:bodyPr wrap="square" rtlCol="0">
            <a:spAutoFit/>
          </a:bodyPr>
          <a:lstStyle/>
          <a:p>
            <a:r>
              <a:rPr lang="ru-RU" sz="1300" dirty="0" smtClean="0"/>
              <a:t>По данному разделу расходов отражаются расходы ЗАТО г. Североморск, осуществляемые за счет средств Дорожного фонда муниципального образования ЗАТО г. Североморск</a:t>
            </a:r>
          </a:p>
          <a:p>
            <a:r>
              <a:rPr lang="ru-RU" sz="1300" dirty="0" smtClean="0"/>
              <a:t> </a:t>
            </a:r>
            <a:endParaRPr lang="ru-RU" sz="1300" dirty="0"/>
          </a:p>
        </p:txBody>
      </p:sp>
      <p:graphicFrame>
        <p:nvGraphicFramePr>
          <p:cNvPr id="10" name="Диаграмма 9"/>
          <p:cNvGraphicFramePr/>
          <p:nvPr>
            <p:extLst>
              <p:ext uri="{D42A27DB-BD31-4B8C-83A1-F6EECF244321}">
                <p14:modId xmlns:p14="http://schemas.microsoft.com/office/powerpoint/2010/main" val="3595602986"/>
              </p:ext>
            </p:extLst>
          </p:nvPr>
        </p:nvGraphicFramePr>
        <p:xfrm>
          <a:off x="5754616" y="4509120"/>
          <a:ext cx="2824347" cy="21500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51756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60648"/>
            <a:ext cx="6745053" cy="923330"/>
          </a:xfrm>
          <a:prstGeom prst="rect">
            <a:avLst/>
          </a:prstGeom>
          <a:noFill/>
        </p:spPr>
        <p:txBody>
          <a:bodyPr wrap="none" rtlCol="0">
            <a:spAutoFit/>
          </a:bodyPr>
          <a:lstStyle/>
          <a:p>
            <a:pPr algn="ctr"/>
            <a:r>
              <a:rPr lang="ru-RU" b="1" dirty="0"/>
              <a:t>Распределение бюджетных </a:t>
            </a:r>
            <a:r>
              <a:rPr lang="ru-RU" b="1" dirty="0" smtClean="0"/>
              <a:t>ассигнований</a:t>
            </a:r>
          </a:p>
          <a:p>
            <a:pPr algn="ctr"/>
            <a:r>
              <a:rPr lang="ru-RU" b="1" dirty="0" smtClean="0"/>
              <a:t>на </a:t>
            </a:r>
            <a:r>
              <a:rPr lang="ru-RU" b="1" dirty="0"/>
              <a:t>реализацию муниципальных программ ЗАТО г. Североморск </a:t>
            </a:r>
            <a:endParaRPr lang="ru-RU" b="1" dirty="0" smtClean="0"/>
          </a:p>
          <a:p>
            <a:pPr algn="ctr"/>
            <a:r>
              <a:rPr lang="ru-RU" b="1" dirty="0" smtClean="0"/>
              <a:t>на 2016 год</a:t>
            </a:r>
            <a:endParaRPr lang="ru-RU" b="1" dirty="0"/>
          </a:p>
        </p:txBody>
      </p:sp>
      <p:graphicFrame>
        <p:nvGraphicFramePr>
          <p:cNvPr id="4" name="Диаграмма 3"/>
          <p:cNvGraphicFramePr/>
          <p:nvPr>
            <p:extLst>
              <p:ext uri="{D42A27DB-BD31-4B8C-83A1-F6EECF244321}">
                <p14:modId xmlns:p14="http://schemas.microsoft.com/office/powerpoint/2010/main" val="4042867705"/>
              </p:ext>
            </p:extLst>
          </p:nvPr>
        </p:nvGraphicFramePr>
        <p:xfrm>
          <a:off x="395536" y="1628800"/>
          <a:ext cx="8496944"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2148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260648"/>
            <a:ext cx="6745053" cy="923330"/>
          </a:xfrm>
          <a:prstGeom prst="rect">
            <a:avLst/>
          </a:prstGeom>
          <a:noFill/>
        </p:spPr>
        <p:txBody>
          <a:bodyPr wrap="none" rtlCol="0">
            <a:spAutoFit/>
          </a:bodyPr>
          <a:lstStyle/>
          <a:p>
            <a:pPr algn="ctr"/>
            <a:r>
              <a:rPr lang="ru-RU" b="1" dirty="0"/>
              <a:t>Распределение бюджетных </a:t>
            </a:r>
            <a:r>
              <a:rPr lang="ru-RU" b="1" dirty="0" smtClean="0"/>
              <a:t>ассигнований</a:t>
            </a:r>
          </a:p>
          <a:p>
            <a:pPr algn="ctr"/>
            <a:r>
              <a:rPr lang="ru-RU" b="1" dirty="0" smtClean="0"/>
              <a:t>на </a:t>
            </a:r>
            <a:r>
              <a:rPr lang="ru-RU" b="1" dirty="0"/>
              <a:t>реализацию муниципальных программ ЗАТО г. Североморск </a:t>
            </a:r>
            <a:endParaRPr lang="ru-RU" b="1" dirty="0" smtClean="0"/>
          </a:p>
          <a:p>
            <a:pPr algn="ctr"/>
            <a:r>
              <a:rPr lang="ru-RU" b="1" dirty="0" smtClean="0"/>
              <a:t>на 2016 год</a:t>
            </a:r>
            <a:endParaRPr lang="ru-RU" b="1" dirty="0"/>
          </a:p>
        </p:txBody>
      </p:sp>
      <p:graphicFrame>
        <p:nvGraphicFramePr>
          <p:cNvPr id="6" name="Диаграмма 5"/>
          <p:cNvGraphicFramePr/>
          <p:nvPr>
            <p:extLst>
              <p:ext uri="{D42A27DB-BD31-4B8C-83A1-F6EECF244321}">
                <p14:modId xmlns:p14="http://schemas.microsoft.com/office/powerpoint/2010/main" val="1347112479"/>
              </p:ext>
            </p:extLst>
          </p:nvPr>
        </p:nvGraphicFramePr>
        <p:xfrm>
          <a:off x="5148064" y="1772816"/>
          <a:ext cx="3648709"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Скругленный прямоугольник 6"/>
          <p:cNvSpPr/>
          <p:nvPr/>
        </p:nvSpPr>
        <p:spPr>
          <a:xfrm>
            <a:off x="323528" y="1628800"/>
            <a:ext cx="4680520" cy="22322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Муниципальная программа </a:t>
            </a: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1500" b="0" i="1"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система мероприятий (взаимоувязанных по задачам, срокам осуществления и ресурсам) и инструментов, обеспечивающих в рамках реализации муниципальных функций достижение приоритетов и целей социально-экономического развития ЗАТО г.Североморск</a:t>
            </a:r>
            <a:r>
              <a:rPr kumimoji="0" lang="ru-RU" sz="1800" b="0" i="1"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a:t>
            </a:r>
            <a:endParaRPr kumimoji="0" lang="ru-RU" sz="1800" b="0" i="1" u="none" strike="noStrike" kern="0" cap="none" spc="0" normalizeH="0" baseline="0" noProof="0" dirty="0">
              <a:ln>
                <a:noFill/>
              </a:ln>
              <a:solidFill>
                <a:sysClr val="window" lastClr="FFFFFF"/>
              </a:solidFill>
              <a:effectLst/>
              <a:uLnTx/>
              <a:uFillTx/>
              <a:latin typeface="Constantia"/>
              <a:ea typeface="+mn-ea"/>
            </a:endParaRPr>
          </a:p>
        </p:txBody>
      </p:sp>
      <p:sp>
        <p:nvSpPr>
          <p:cNvPr id="8" name="Скругленный прямоугольник 7"/>
          <p:cNvSpPr/>
          <p:nvPr/>
        </p:nvSpPr>
        <p:spPr>
          <a:xfrm>
            <a:off x="323528" y="4149080"/>
            <a:ext cx="4680520" cy="1800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Подпрограмма Муниципальной программы</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ru-RU" sz="15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ru-RU" sz="1500" b="0"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составная часть муниципальной программы, представляющая собой комплекс мероприятий, направленных на решение отдельных задач муниципальной программы, объединенных по одному общему признаку</a:t>
            </a:r>
            <a:endParaRPr kumimoji="0" lang="ru-RU" sz="1500" b="0" i="0" u="none" strike="noStrike" kern="0" cap="none" spc="0" normalizeH="0" baseline="0" noProof="0" dirty="0">
              <a:ln>
                <a:noFill/>
              </a:ln>
              <a:solidFill>
                <a:sysClr val="window" lastClr="FFFFFF"/>
              </a:solidFill>
              <a:effectLst/>
              <a:uLnTx/>
              <a:uFillTx/>
              <a:latin typeface="Constantia"/>
              <a:ea typeface="+mn-ea"/>
            </a:endParaRPr>
          </a:p>
        </p:txBody>
      </p:sp>
    </p:spTree>
    <p:extLst>
      <p:ext uri="{BB962C8B-B14F-4D97-AF65-F5344CB8AC3E}">
        <p14:creationId xmlns:p14="http://schemas.microsoft.com/office/powerpoint/2010/main" val="1417392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rot="16200000">
            <a:off x="-1981120" y="3341965"/>
            <a:ext cx="5257368" cy="504056"/>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ru-RU" sz="2400" b="1" dirty="0" smtClean="0">
                <a:solidFill>
                  <a:schemeClr val="tx1"/>
                </a:solidFill>
                <a:latin typeface="Times New Roman" pitchFamily="18" charset="0"/>
                <a:cs typeface="Times New Roman" pitchFamily="18" charset="0"/>
              </a:rPr>
              <a:t>СТРАТЕГИЧЕСКАЯ ЦЕЛЬ </a:t>
            </a:r>
            <a:endParaRPr lang="ru-RU" sz="2400" b="1" dirty="0">
              <a:solidFill>
                <a:schemeClr val="tx1"/>
              </a:solidFill>
              <a:latin typeface="Times New Roman" pitchFamily="18" charset="0"/>
              <a:cs typeface="Times New Roman" pitchFamily="18" charset="0"/>
            </a:endParaRPr>
          </a:p>
        </p:txBody>
      </p:sp>
      <p:sp>
        <p:nvSpPr>
          <p:cNvPr id="3" name="Овал 2"/>
          <p:cNvSpPr/>
          <p:nvPr/>
        </p:nvSpPr>
        <p:spPr>
          <a:xfrm>
            <a:off x="1249887" y="2924944"/>
            <a:ext cx="7138536" cy="1322902"/>
          </a:xfrm>
          <a:prstGeom prst="ellipse">
            <a:avLst/>
          </a:prstGeom>
          <a:ln/>
        </p:spPr>
        <p:style>
          <a:lnRef idx="3">
            <a:schemeClr val="lt1"/>
          </a:lnRef>
          <a:fillRef idx="1">
            <a:schemeClr val="accent1"/>
          </a:fillRef>
          <a:effectRef idx="1">
            <a:schemeClr val="accent1"/>
          </a:effectRef>
          <a:fontRef idx="minor">
            <a:schemeClr val="lt1"/>
          </a:fontRef>
        </p:style>
        <p:txBody>
          <a:bodyPr vert="horz"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Обеспечение высокого качества жизни населения</a:t>
            </a:r>
          </a:p>
        </p:txBody>
      </p:sp>
      <p:sp>
        <p:nvSpPr>
          <p:cNvPr id="4" name="Овал 3"/>
          <p:cNvSpPr/>
          <p:nvPr/>
        </p:nvSpPr>
        <p:spPr>
          <a:xfrm>
            <a:off x="1274543" y="4605790"/>
            <a:ext cx="1998253" cy="184409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конкурентоспособной экономики»</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5" name="Овал 4"/>
          <p:cNvSpPr/>
          <p:nvPr/>
        </p:nvSpPr>
        <p:spPr>
          <a:xfrm>
            <a:off x="3915865" y="476672"/>
            <a:ext cx="2160240" cy="183164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образования ЗАТО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г. 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Овал 5"/>
          <p:cNvSpPr/>
          <p:nvPr/>
        </p:nvSpPr>
        <p:spPr>
          <a:xfrm>
            <a:off x="6689674" y="1006681"/>
            <a:ext cx="2016224" cy="191826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a:t>
            </a:r>
            <a:r>
              <a:rPr kumimoji="0" lang="ru-RU" sz="140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программа</a:t>
            </a: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Развитие муниципального управления и гражданского общества»</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Овал 6"/>
          <p:cNvSpPr/>
          <p:nvPr/>
        </p:nvSpPr>
        <p:spPr>
          <a:xfrm>
            <a:off x="1295250" y="650541"/>
            <a:ext cx="2067872" cy="204294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«Улучшение качества и безопасности жизни населения»</a:t>
            </a:r>
            <a:endParaRPr kumimoji="0" lang="ru-RU" sz="1400" b="0" i="0" u="none" strike="noStrike" kern="0" cap="none" spc="0" normalizeH="0" baseline="0" noProof="0" dirty="0">
              <a:ln>
                <a:noFill/>
              </a:ln>
              <a:solidFill>
                <a:schemeClr val="tx1"/>
              </a:solidFill>
              <a:effectLst/>
              <a:uLnTx/>
              <a:uFillTx/>
              <a:latin typeface="Constantia"/>
              <a:ea typeface="+mn-ea"/>
            </a:endParaRPr>
          </a:p>
        </p:txBody>
      </p:sp>
      <p:sp>
        <p:nvSpPr>
          <p:cNvPr id="8" name="Овал 7"/>
          <p:cNvSpPr/>
          <p:nvPr/>
        </p:nvSpPr>
        <p:spPr>
          <a:xfrm>
            <a:off x="3915865" y="4814232"/>
            <a:ext cx="2034516" cy="185727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«Культура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ЗАТО г.Североморск»</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Стрелка вниз 8"/>
          <p:cNvSpPr/>
          <p:nvPr/>
        </p:nvSpPr>
        <p:spPr>
          <a:xfrm rot="10630666">
            <a:off x="4941019" y="2343792"/>
            <a:ext cx="360040" cy="44585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0" name="Стрелка вниз 9"/>
          <p:cNvSpPr/>
          <p:nvPr/>
        </p:nvSpPr>
        <p:spPr>
          <a:xfrm rot="9850279">
            <a:off x="2902923" y="2470823"/>
            <a:ext cx="360040" cy="445324"/>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1" name="Стрелка вниз 10"/>
          <p:cNvSpPr/>
          <p:nvPr/>
        </p:nvSpPr>
        <p:spPr>
          <a:xfrm rot="1149856">
            <a:off x="2366419" y="4155250"/>
            <a:ext cx="360040" cy="437909"/>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2" name="Стрелка вниз 11"/>
          <p:cNvSpPr/>
          <p:nvPr/>
        </p:nvSpPr>
        <p:spPr>
          <a:xfrm>
            <a:off x="4639135" y="4300413"/>
            <a:ext cx="360040" cy="44002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3" name="Стрелка вниз 12"/>
          <p:cNvSpPr/>
          <p:nvPr/>
        </p:nvSpPr>
        <p:spPr>
          <a:xfrm rot="13748613">
            <a:off x="6509653" y="2523369"/>
            <a:ext cx="360040" cy="459915"/>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4" name="Овал 13"/>
          <p:cNvSpPr/>
          <p:nvPr/>
        </p:nvSpPr>
        <p:spPr>
          <a:xfrm>
            <a:off x="6608910" y="4640123"/>
            <a:ext cx="2096789" cy="185636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a:t>
            </a:r>
            <a:r>
              <a:rPr kumimoji="0" lang="ru-RU" sz="140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программа</a:t>
            </a: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ru-RU" sz="1400" kern="0" dirty="0" smtClean="0">
                <a:solidFill>
                  <a:schemeClr val="tx1"/>
                </a:solidFill>
                <a:latin typeface="Times New Roman" pitchFamily="18" charset="0"/>
                <a:cs typeface="Times New Roman" pitchFamily="18" charset="0"/>
              </a:rPr>
              <a:t>Обеспечение комфортной среды в ЗАТО г. Североморск</a:t>
            </a:r>
            <a:r>
              <a:rPr kumimoji="0" lang="ru-RU" sz="1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ru-RU" sz="1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6" name="Стрелка вниз 15"/>
          <p:cNvSpPr/>
          <p:nvPr/>
        </p:nvSpPr>
        <p:spPr>
          <a:xfrm rot="19916479">
            <a:off x="6696397" y="4208744"/>
            <a:ext cx="360040" cy="46851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7" name="Стрелка вниз 16"/>
          <p:cNvSpPr/>
          <p:nvPr/>
        </p:nvSpPr>
        <p:spPr>
          <a:xfrm rot="16200000">
            <a:off x="912645" y="3390750"/>
            <a:ext cx="360040" cy="353022"/>
          </a:xfrm>
          <a:prstGeom prst="downArrow">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 lastClr="FFFFFF"/>
              </a:solidFill>
              <a:effectLst/>
              <a:uLnTx/>
              <a:uFillTx/>
              <a:latin typeface="Constantia"/>
              <a:ea typeface="+mn-ea"/>
              <a:cs typeface="+mn-cs"/>
            </a:endParaRPr>
          </a:p>
        </p:txBody>
      </p:sp>
    </p:spTree>
    <p:extLst>
      <p:ext uri="{BB962C8B-B14F-4D97-AF65-F5344CB8AC3E}">
        <p14:creationId xmlns:p14="http://schemas.microsoft.com/office/powerpoint/2010/main" val="1255483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219174" y="886757"/>
            <a:ext cx="4862030" cy="1013527"/>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муниципального управления и гражданского общества»</a:t>
            </a:r>
            <a:endParaRPr kumimoji="0" lang="ru-RU" sz="14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TextBox 9"/>
          <p:cNvSpPr txBox="1"/>
          <p:nvPr/>
        </p:nvSpPr>
        <p:spPr>
          <a:xfrm>
            <a:off x="406927" y="251937"/>
            <a:ext cx="8333328"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500" b="1" dirty="0" smtClean="0"/>
              <a:t>Основные </a:t>
            </a:r>
            <a:r>
              <a:rPr lang="ru-RU" sz="1500" b="1" dirty="0" smtClean="0"/>
              <a:t>цели муниципальных </a:t>
            </a:r>
            <a:r>
              <a:rPr lang="ru-RU" sz="1500" b="1" dirty="0" smtClean="0"/>
              <a:t>программ ЗАТО г. </a:t>
            </a:r>
            <a:r>
              <a:rPr lang="ru-RU" sz="1500" b="1" dirty="0" smtClean="0"/>
              <a:t>Североморск и </a:t>
            </a:r>
          </a:p>
          <a:p>
            <a:r>
              <a:rPr lang="ru-RU" sz="1500" b="1" dirty="0" smtClean="0"/>
              <a:t>показатели </a:t>
            </a:r>
            <a:r>
              <a:rPr lang="ru-RU" sz="1500" b="1" dirty="0"/>
              <a:t>(индикаторы</a:t>
            </a:r>
            <a:r>
              <a:rPr lang="ru-RU" sz="1500" b="1" dirty="0" smtClean="0"/>
              <a:t>), планируемые к достижению в результате их реализации в 2016 году</a:t>
            </a:r>
            <a:endParaRPr lang="ru-RU" sz="1500" b="1" dirty="0"/>
          </a:p>
        </p:txBody>
      </p:sp>
      <p:sp>
        <p:nvSpPr>
          <p:cNvPr id="11" name="TextBox 10"/>
          <p:cNvSpPr txBox="1"/>
          <p:nvPr/>
        </p:nvSpPr>
        <p:spPr>
          <a:xfrm>
            <a:off x="323528" y="2195131"/>
            <a:ext cx="8640960" cy="4054956"/>
          </a:xfrm>
          <a:prstGeom prst="rect">
            <a:avLst/>
          </a:prstGeom>
          <a:noFill/>
        </p:spPr>
        <p:txBody>
          <a:bodyPr wrap="square" rtlCol="0">
            <a:spAutoFit/>
          </a:bodyPr>
          <a:lstStyle/>
          <a:p>
            <a:pPr lvl="0" algn="just"/>
            <a:r>
              <a:rPr lang="ru-RU" sz="1400" b="1" dirty="0" smtClean="0">
                <a:solidFill>
                  <a:prstClr val="black"/>
                </a:solidFill>
                <a:latin typeface="Times New Roman" pitchFamily="18" charset="0"/>
                <a:cs typeface="Times New Roman" pitchFamily="18" charset="0"/>
              </a:rPr>
              <a:t>- </a:t>
            </a:r>
            <a:r>
              <a:rPr lang="ru-RU" sz="1300" b="1" dirty="0" smtClean="0">
                <a:solidFill>
                  <a:prstClr val="black"/>
                </a:solidFill>
                <a:latin typeface="Times New Roman" pitchFamily="18" charset="0"/>
                <a:cs typeface="Times New Roman" pitchFamily="18" charset="0"/>
              </a:rPr>
              <a:t>Повышение </a:t>
            </a:r>
            <a:r>
              <a:rPr lang="ru-RU" sz="1300" b="1" dirty="0">
                <a:solidFill>
                  <a:prstClr val="black"/>
                </a:solidFill>
                <a:latin typeface="Times New Roman" pitchFamily="18" charset="0"/>
                <a:cs typeface="Times New Roman" pitchFamily="18" charset="0"/>
              </a:rPr>
              <a:t>эффективности бюджетных </a:t>
            </a:r>
            <a:r>
              <a:rPr lang="ru-RU" sz="1300" b="1" dirty="0" smtClean="0">
                <a:solidFill>
                  <a:prstClr val="black"/>
                </a:solidFill>
                <a:latin typeface="Times New Roman" pitchFamily="18" charset="0"/>
                <a:cs typeface="Times New Roman" pitchFamily="18" charset="0"/>
              </a:rPr>
              <a:t>расходов </a:t>
            </a:r>
            <a:r>
              <a:rPr lang="ru-RU" sz="1150" dirty="0" smtClean="0">
                <a:solidFill>
                  <a:prstClr val="black"/>
                </a:solidFill>
                <a:latin typeface="Times New Roman" pitchFamily="18" charset="0"/>
                <a:cs typeface="Times New Roman" pitchFamily="18" charset="0"/>
              </a:rPr>
              <a:t>(Обеспечение </a:t>
            </a:r>
            <a:r>
              <a:rPr lang="ru-RU" sz="1150" dirty="0">
                <a:solidFill>
                  <a:prstClr val="black"/>
                </a:solidFill>
                <a:latin typeface="Times New Roman" pitchFamily="18" charset="0"/>
                <a:cs typeface="Times New Roman" pitchFamily="18" charset="0"/>
              </a:rPr>
              <a:t>сбалансированности и устойчивости бюджета ЗАТО г. </a:t>
            </a:r>
            <a:r>
              <a:rPr lang="ru-RU" sz="1150" dirty="0" smtClean="0">
                <a:solidFill>
                  <a:prstClr val="black"/>
                </a:solidFill>
                <a:latin typeface="Times New Roman" pitchFamily="18" charset="0"/>
                <a:cs typeface="Times New Roman" pitchFamily="18" charset="0"/>
              </a:rPr>
              <a:t>Североморск, внедрение </a:t>
            </a:r>
            <a:r>
              <a:rPr lang="ru-RU" sz="1150" dirty="0">
                <a:solidFill>
                  <a:prstClr val="black"/>
                </a:solidFill>
                <a:latin typeface="Times New Roman" pitchFamily="18" charset="0"/>
                <a:cs typeface="Times New Roman" pitchFamily="18" charset="0"/>
              </a:rPr>
              <a:t>программно-целевых принципов организации деятельности органов  местного </a:t>
            </a:r>
            <a:r>
              <a:rPr lang="ru-RU" sz="1150" dirty="0" smtClean="0">
                <a:solidFill>
                  <a:prstClr val="black"/>
                </a:solidFill>
                <a:latin typeface="Times New Roman" pitchFamily="18" charset="0"/>
                <a:cs typeface="Times New Roman" pitchFamily="18" charset="0"/>
              </a:rPr>
              <a:t>самоуправления, совершенствование  </a:t>
            </a:r>
            <a:r>
              <a:rPr lang="ru-RU" sz="1150" dirty="0">
                <a:solidFill>
                  <a:prstClr val="black"/>
                </a:solidFill>
                <a:latin typeface="Times New Roman" pitchFamily="18" charset="0"/>
                <a:cs typeface="Times New Roman" pitchFamily="18" charset="0"/>
              </a:rPr>
              <a:t>нормативной правовой и методической базы по повышению доступности и качества муниципальных услуг, оптимизация структуры бюджетной </a:t>
            </a:r>
            <a:r>
              <a:rPr lang="ru-RU" sz="1150" dirty="0" smtClean="0">
                <a:solidFill>
                  <a:prstClr val="black"/>
                </a:solidFill>
                <a:latin typeface="Times New Roman" pitchFamily="18" charset="0"/>
                <a:cs typeface="Times New Roman" pitchFamily="18" charset="0"/>
              </a:rPr>
              <a:t>сети, создание </a:t>
            </a:r>
            <a:r>
              <a:rPr lang="ru-RU" sz="1150" dirty="0">
                <a:solidFill>
                  <a:prstClr val="black"/>
                </a:solidFill>
                <a:latin typeface="Times New Roman" pitchFamily="18" charset="0"/>
                <a:cs typeface="Times New Roman" pitchFamily="18" charset="0"/>
              </a:rPr>
              <a:t>условий для повышения эффективности деятельности органов местного самоуправления по выполнению муниципальных </a:t>
            </a:r>
            <a:r>
              <a:rPr lang="ru-RU" sz="1150" dirty="0" smtClean="0">
                <a:solidFill>
                  <a:prstClr val="black"/>
                </a:solidFill>
                <a:latin typeface="Times New Roman" pitchFamily="18" charset="0"/>
                <a:cs typeface="Times New Roman" pitchFamily="18" charset="0"/>
              </a:rPr>
              <a:t>функций);</a:t>
            </a:r>
            <a:endParaRPr lang="ru-RU" sz="1150"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a:t>
            </a:r>
            <a:r>
              <a:rPr lang="ru-RU" sz="1300" b="1" dirty="0">
                <a:solidFill>
                  <a:prstClr val="black"/>
                </a:solidFill>
                <a:latin typeface="Times New Roman" pitchFamily="18" charset="0"/>
                <a:cs typeface="Times New Roman" pitchFamily="18" charset="0"/>
              </a:rPr>
              <a:t>Создание условий для увеличения количества объектов муниципального имущества, вовлеченных в хозяйственный </a:t>
            </a:r>
            <a:r>
              <a:rPr lang="ru-RU" sz="1300" b="1" dirty="0" smtClean="0">
                <a:solidFill>
                  <a:prstClr val="black"/>
                </a:solidFill>
                <a:latin typeface="Times New Roman" pitchFamily="18" charset="0"/>
                <a:cs typeface="Times New Roman" pitchFamily="18" charset="0"/>
              </a:rPr>
              <a:t>оборот</a:t>
            </a:r>
            <a:r>
              <a:rPr lang="ru-RU" sz="1300" dirty="0">
                <a:solidFill>
                  <a:prstClr val="black"/>
                </a:solidFill>
                <a:latin typeface="Times New Roman" pitchFamily="18" charset="0"/>
                <a:cs typeface="Times New Roman" pitchFamily="18" charset="0"/>
              </a:rPr>
              <a:t> </a:t>
            </a:r>
            <a:r>
              <a:rPr lang="ru-RU" sz="1150" dirty="0" smtClean="0">
                <a:solidFill>
                  <a:prstClr val="black"/>
                </a:solidFill>
                <a:latin typeface="Times New Roman" pitchFamily="18" charset="0"/>
                <a:cs typeface="Times New Roman" pitchFamily="18" charset="0"/>
              </a:rPr>
              <a:t>(Обеспечение </a:t>
            </a:r>
            <a:r>
              <a:rPr lang="ru-RU" sz="1150" dirty="0">
                <a:solidFill>
                  <a:prstClr val="black"/>
                </a:solidFill>
                <a:latin typeface="Times New Roman" pitchFamily="18" charset="0"/>
                <a:cs typeface="Times New Roman" pitchFamily="18" charset="0"/>
              </a:rPr>
              <a:t>формирования новых земельных участков для вовлечения их в хозяйственный </a:t>
            </a:r>
            <a:r>
              <a:rPr lang="ru-RU" sz="1150" dirty="0" smtClean="0">
                <a:solidFill>
                  <a:prstClr val="black"/>
                </a:solidFill>
                <a:latin typeface="Times New Roman" pitchFamily="18" charset="0"/>
                <a:cs typeface="Times New Roman" pitchFamily="18" charset="0"/>
              </a:rPr>
              <a:t>оборот, </a:t>
            </a:r>
            <a:r>
              <a:rPr lang="ru-RU" sz="1150" dirty="0">
                <a:solidFill>
                  <a:prstClr val="black"/>
                </a:solidFill>
                <a:latin typeface="Times New Roman" pitchFamily="18" charset="0"/>
                <a:cs typeface="Times New Roman" pitchFamily="18" charset="0"/>
              </a:rPr>
              <a:t>Снижение числа муниципальных ветхих нежилых зданий, строений, сооружений на территории муниципального </a:t>
            </a:r>
            <a:r>
              <a:rPr lang="ru-RU" sz="1150" dirty="0" smtClean="0">
                <a:solidFill>
                  <a:prstClr val="black"/>
                </a:solidFill>
                <a:latin typeface="Times New Roman" pitchFamily="18" charset="0"/>
                <a:cs typeface="Times New Roman" pitchFamily="18" charset="0"/>
              </a:rPr>
              <a:t>образования, увеличение количества объектов муниципального имущества, вовлеченного в хозяйственный оборот (35 ед.) </a:t>
            </a:r>
            <a:r>
              <a:rPr lang="ru-RU" sz="1150" dirty="0" smtClean="0">
                <a:solidFill>
                  <a:prstClr val="black"/>
                </a:solidFill>
                <a:latin typeface="Times New Roman" pitchFamily="18" charset="0"/>
                <a:cs typeface="Times New Roman" pitchFamily="18" charset="0"/>
              </a:rPr>
              <a:t>и др.)</a:t>
            </a:r>
            <a:r>
              <a:rPr lang="ru-RU" sz="1150" b="1" dirty="0" smtClean="0">
                <a:solidFill>
                  <a:prstClr val="black"/>
                </a:solidFill>
                <a:latin typeface="Times New Roman" pitchFamily="18" charset="0"/>
                <a:cs typeface="Times New Roman" pitchFamily="18" charset="0"/>
              </a:rPr>
              <a:t>;</a:t>
            </a:r>
          </a:p>
          <a:p>
            <a:pPr lvl="0" algn="just"/>
            <a:r>
              <a:rPr lang="ru-RU" sz="1300" b="1" dirty="0" smtClean="0">
                <a:solidFill>
                  <a:prstClr val="black"/>
                </a:solidFill>
                <a:latin typeface="Times New Roman" pitchFamily="18" charset="0"/>
                <a:cs typeface="Times New Roman" pitchFamily="18" charset="0"/>
              </a:rPr>
              <a:t>- Повышение </a:t>
            </a:r>
            <a:r>
              <a:rPr lang="ru-RU" sz="1300" b="1" dirty="0">
                <a:solidFill>
                  <a:prstClr val="black"/>
                </a:solidFill>
                <a:latin typeface="Times New Roman" pitchFamily="18" charset="0"/>
                <a:cs typeface="Times New Roman" pitchFamily="18" charset="0"/>
              </a:rPr>
              <a:t>эффективности системы муниципального управления в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обеспечение доступности и качества муниципальных услуг для населения, открытости органов местного самоуправления на основе использования информационно-коммуникационных </a:t>
            </a:r>
            <a:r>
              <a:rPr lang="ru-RU" sz="1300" b="1" dirty="0" smtClean="0">
                <a:solidFill>
                  <a:prstClr val="black"/>
                </a:solidFill>
                <a:latin typeface="Times New Roman" pitchFamily="18" charset="0"/>
                <a:cs typeface="Times New Roman" pitchFamily="18" charset="0"/>
              </a:rPr>
              <a:t>технологий </a:t>
            </a:r>
            <a:r>
              <a:rPr lang="ru-RU" sz="1150" dirty="0" smtClean="0">
                <a:solidFill>
                  <a:prstClr val="black"/>
                </a:solidFill>
                <a:latin typeface="Times New Roman" pitchFamily="18" charset="0"/>
                <a:cs typeface="Times New Roman" pitchFamily="18" charset="0"/>
              </a:rPr>
              <a:t>(Повышение </a:t>
            </a:r>
            <a:r>
              <a:rPr lang="ru-RU" sz="1150" dirty="0">
                <a:solidFill>
                  <a:prstClr val="black"/>
                </a:solidFill>
                <a:latin typeface="Times New Roman" pitchFamily="18" charset="0"/>
                <a:cs typeface="Times New Roman" pitchFamily="18" charset="0"/>
              </a:rPr>
              <a:t>доступности и качества образования, социальной защиты населения на основе развития и использования </a:t>
            </a:r>
            <a:r>
              <a:rPr lang="ru-RU" sz="1150" dirty="0" smtClean="0">
                <a:solidFill>
                  <a:prstClr val="black"/>
                </a:solidFill>
                <a:latin typeface="Times New Roman" pitchFamily="18" charset="0"/>
                <a:cs typeface="Times New Roman" pitchFamily="18" charset="0"/>
              </a:rPr>
              <a:t>ИКТ, развитие </a:t>
            </a:r>
            <a:r>
              <a:rPr lang="ru-RU" sz="1150" dirty="0">
                <a:solidFill>
                  <a:prstClr val="black"/>
                </a:solidFill>
                <a:latin typeface="Times New Roman" pitchFamily="18" charset="0"/>
                <a:cs typeface="Times New Roman" pitchFamily="18" charset="0"/>
              </a:rPr>
              <a:t>информационной системы управления муниципальными финансами, способствующей повышению прозрачности деятельности органов местного </a:t>
            </a:r>
            <a:r>
              <a:rPr lang="ru-RU" sz="1150" dirty="0" smtClean="0">
                <a:solidFill>
                  <a:prstClr val="black"/>
                </a:solidFill>
                <a:latin typeface="Times New Roman" pitchFamily="18" charset="0"/>
                <a:cs typeface="Times New Roman" pitchFamily="18" charset="0"/>
              </a:rPr>
              <a:t>самоуправления и др.);</a:t>
            </a:r>
            <a:endParaRPr lang="ru-RU" sz="1150" dirty="0">
              <a:solidFill>
                <a:prstClr val="black"/>
              </a:solidFill>
              <a:latin typeface="Times New Roman" pitchFamily="18" charset="0"/>
              <a:cs typeface="Times New Roman" pitchFamily="18" charset="0"/>
            </a:endParaRPr>
          </a:p>
          <a:p>
            <a:pPr lvl="0"/>
            <a:r>
              <a:rPr lang="ru-RU" sz="1300" b="1" dirty="0" smtClean="0">
                <a:solidFill>
                  <a:prstClr val="black"/>
                </a:solidFill>
                <a:latin typeface="Times New Roman" pitchFamily="18" charset="0"/>
                <a:cs typeface="Times New Roman" pitchFamily="18" charset="0"/>
              </a:rPr>
              <a:t>  - Повышение </a:t>
            </a:r>
            <a:r>
              <a:rPr lang="ru-RU" sz="1300" b="1" dirty="0">
                <a:solidFill>
                  <a:prstClr val="black"/>
                </a:solidFill>
                <a:latin typeface="Times New Roman" pitchFamily="18" charset="0"/>
                <a:cs typeface="Times New Roman" pitchFamily="18" charset="0"/>
              </a:rPr>
              <a:t>профессионализма и компетентности кадрового состава муниципального образования ЗАТО </a:t>
            </a:r>
            <a:r>
              <a:rPr lang="ru-RU" sz="1300" b="1" dirty="0" smtClean="0">
                <a:solidFill>
                  <a:prstClr val="black"/>
                </a:solidFill>
                <a:latin typeface="Times New Roman" pitchFamily="18" charset="0"/>
                <a:cs typeface="Times New Roman" pitchFamily="18" charset="0"/>
              </a:rPr>
              <a:t>г. </a:t>
            </a:r>
            <a:r>
              <a:rPr lang="ru-RU" sz="1300" b="1" dirty="0" smtClean="0">
                <a:solidFill>
                  <a:prstClr val="black"/>
                </a:solidFill>
                <a:latin typeface="Times New Roman" pitchFamily="18" charset="0"/>
                <a:cs typeface="Times New Roman" pitchFamily="18" charset="0"/>
              </a:rPr>
              <a:t>Североморск </a:t>
            </a:r>
            <a:r>
              <a:rPr lang="ru-RU" sz="1150" dirty="0" smtClean="0">
                <a:solidFill>
                  <a:prstClr val="black"/>
                </a:solidFill>
                <a:latin typeface="Times New Roman" pitchFamily="18" charset="0"/>
                <a:cs typeface="Times New Roman" pitchFamily="18" charset="0"/>
              </a:rPr>
              <a:t>(повышение квалификационного уровня муниципальных служащих (28 чел.))</a:t>
            </a:r>
            <a:r>
              <a:rPr lang="ru-RU" sz="1150" b="1" dirty="0" smtClean="0">
                <a:solidFill>
                  <a:prstClr val="black"/>
                </a:solidFill>
                <a:latin typeface="Times New Roman" pitchFamily="18" charset="0"/>
                <a:cs typeface="Times New Roman" pitchFamily="18" charset="0"/>
              </a:rPr>
              <a:t>;</a:t>
            </a:r>
            <a:endParaRPr lang="ru-RU" sz="1150" b="1" dirty="0">
              <a:solidFill>
                <a:prstClr val="black"/>
              </a:solidFill>
              <a:latin typeface="Times New Roman" pitchFamily="18" charset="0"/>
              <a:cs typeface="Times New Roman" pitchFamily="18" charset="0"/>
            </a:endParaRPr>
          </a:p>
          <a:p>
            <a:pPr lvl="0" algn="just"/>
            <a:r>
              <a:rPr lang="ru-RU" sz="1300" b="1" dirty="0" smtClean="0">
                <a:solidFill>
                  <a:prstClr val="black"/>
                </a:solidFill>
                <a:latin typeface="Times New Roman" pitchFamily="18" charset="0"/>
                <a:cs typeface="Times New Roman" pitchFamily="18" charset="0"/>
              </a:rPr>
              <a:t>- Поддержка </a:t>
            </a:r>
            <a:r>
              <a:rPr lang="ru-RU" sz="1300" b="1" dirty="0">
                <a:solidFill>
                  <a:prstClr val="black"/>
                </a:solidFill>
                <a:latin typeface="Times New Roman" pitchFamily="18" charset="0"/>
                <a:cs typeface="Times New Roman" pitchFamily="18" charset="0"/>
              </a:rPr>
              <a:t>общественных объединений и организаций в ЗАТО </a:t>
            </a:r>
            <a:r>
              <a:rPr lang="ru-RU" sz="1300" b="1" dirty="0" smtClean="0">
                <a:solidFill>
                  <a:prstClr val="black"/>
                </a:solidFill>
                <a:latin typeface="Times New Roman" pitchFamily="18" charset="0"/>
                <a:cs typeface="Times New Roman" pitchFamily="18" charset="0"/>
              </a:rPr>
              <a:t>г. Североморск, </a:t>
            </a:r>
            <a:r>
              <a:rPr lang="ru-RU" sz="1300" b="1" dirty="0">
                <a:solidFill>
                  <a:prstClr val="black"/>
                </a:solidFill>
                <a:latin typeface="Times New Roman" pitchFamily="18" charset="0"/>
                <a:cs typeface="Times New Roman" pitchFamily="18" charset="0"/>
              </a:rPr>
              <a:t>патриотическое и нравственное воспитание </a:t>
            </a:r>
            <a:r>
              <a:rPr lang="ru-RU" sz="1300" b="1" dirty="0" smtClean="0">
                <a:solidFill>
                  <a:prstClr val="black"/>
                </a:solidFill>
                <a:latin typeface="Times New Roman" pitchFamily="18" charset="0"/>
                <a:cs typeface="Times New Roman" pitchFamily="18" charset="0"/>
              </a:rPr>
              <a:t>населения</a:t>
            </a:r>
            <a:r>
              <a:rPr lang="ru-RU" sz="1300" dirty="0">
                <a:solidFill>
                  <a:prstClr val="black"/>
                </a:solidFill>
                <a:latin typeface="Times New Roman" pitchFamily="18" charset="0"/>
                <a:cs typeface="Times New Roman" pitchFamily="18" charset="0"/>
              </a:rPr>
              <a:t> </a:t>
            </a:r>
            <a:r>
              <a:rPr lang="ru-RU" sz="1150" dirty="0" smtClean="0">
                <a:solidFill>
                  <a:prstClr val="black"/>
                </a:solidFill>
                <a:latin typeface="Times New Roman" pitchFamily="18" charset="0"/>
                <a:cs typeface="Times New Roman" pitchFamily="18" charset="0"/>
              </a:rPr>
              <a:t>(Оказание </a:t>
            </a:r>
            <a:r>
              <a:rPr lang="ru-RU" sz="1150" dirty="0">
                <a:solidFill>
                  <a:prstClr val="black"/>
                </a:solidFill>
                <a:latin typeface="Times New Roman" pitchFamily="18" charset="0"/>
                <a:cs typeface="Times New Roman" pitchFamily="18" charset="0"/>
              </a:rPr>
              <a:t>информационной и организационно-консультационной поддержки социально ориентированным организациям, создание условий для развития и проведения мероприятий, связанных с осуществлением общественно-полезной деятельности общественных объединений, и их привлечения к содействию в решении вопросов местного </a:t>
            </a:r>
            <a:r>
              <a:rPr lang="ru-RU" sz="1150" dirty="0" smtClean="0">
                <a:solidFill>
                  <a:prstClr val="black"/>
                </a:solidFill>
                <a:latin typeface="Times New Roman" pitchFamily="18" charset="0"/>
                <a:cs typeface="Times New Roman" pitchFamily="18" charset="0"/>
              </a:rPr>
              <a:t>значения и др</a:t>
            </a:r>
            <a:r>
              <a:rPr lang="ru-RU" sz="1150" dirty="0" smtClean="0">
                <a:solidFill>
                  <a:prstClr val="black"/>
                </a:solidFill>
                <a:latin typeface="Times New Roman" pitchFamily="18" charset="0"/>
                <a:cs typeface="Times New Roman" pitchFamily="18" charset="0"/>
              </a:rPr>
              <a:t>. Результа</a:t>
            </a:r>
            <a:r>
              <a:rPr lang="ru-RU" sz="1150" dirty="0" smtClean="0">
                <a:solidFill>
                  <a:prstClr val="black"/>
                </a:solidFill>
                <a:latin typeface="Times New Roman" pitchFamily="18" charset="0"/>
                <a:cs typeface="Times New Roman" pitchFamily="18" charset="0"/>
              </a:rPr>
              <a:t>т – увеличение организаций, участвующих в реализации социальных проектов</a:t>
            </a:r>
            <a:r>
              <a:rPr lang="ru-RU" sz="1150" dirty="0" smtClean="0">
                <a:solidFill>
                  <a:prstClr val="black"/>
                </a:solidFill>
                <a:latin typeface="Times New Roman" pitchFamily="18" charset="0"/>
                <a:cs typeface="Times New Roman" pitchFamily="18" charset="0"/>
              </a:rPr>
              <a:t>).</a:t>
            </a:r>
            <a:endParaRPr lang="ru-RU" sz="1150" dirty="0"/>
          </a:p>
        </p:txBody>
      </p:sp>
      <p:sp>
        <p:nvSpPr>
          <p:cNvPr id="12" name="Стрелка вправо 11"/>
          <p:cNvSpPr/>
          <p:nvPr/>
        </p:nvSpPr>
        <p:spPr>
          <a:xfrm rot="6394596">
            <a:off x="488703" y="1693399"/>
            <a:ext cx="3970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3779356">
            <a:off x="4753574" y="1572247"/>
            <a:ext cx="38955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050195"/>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82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33256" y="799786"/>
            <a:ext cx="4860540" cy="11521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«Улучшение качества и безопасности жизни населения»</a:t>
            </a:r>
            <a:endParaRPr kumimoji="0" lang="ru-RU" sz="1400" b="1" i="0" u="none" strike="noStrike" kern="0" cap="none" spc="0" normalizeH="0" baseline="0" noProof="0" dirty="0">
              <a:ln>
                <a:noFill/>
              </a:ln>
              <a:solidFill>
                <a:schemeClr val="tx1"/>
              </a:solidFill>
              <a:effectLst/>
              <a:uLnTx/>
              <a:uFillTx/>
              <a:latin typeface="Constantia"/>
              <a:ea typeface="+mn-ea"/>
            </a:endParaRPr>
          </a:p>
        </p:txBody>
      </p:sp>
      <p:sp>
        <p:nvSpPr>
          <p:cNvPr id="4" name="Прямоугольник 3"/>
          <p:cNvSpPr/>
          <p:nvPr/>
        </p:nvSpPr>
        <p:spPr>
          <a:xfrm>
            <a:off x="179512" y="1998625"/>
            <a:ext cx="8712967" cy="4693593"/>
          </a:xfrm>
          <a:prstGeom prst="rect">
            <a:avLst/>
          </a:prstGeom>
        </p:spPr>
        <p:txBody>
          <a:bodyPr wrap="square">
            <a:spAutoFit/>
          </a:bodyPr>
          <a:lstStyle/>
          <a:p>
            <a:pPr lvl="0" algn="just">
              <a:buFontTx/>
              <a:buChar char="-"/>
            </a:pPr>
            <a:r>
              <a:rPr lang="ru-RU" sz="1150" b="1" dirty="0" smtClean="0">
                <a:latin typeface="Times New Roman" pitchFamily="18" charset="0"/>
                <a:cs typeface="Times New Roman" pitchFamily="18" charset="0"/>
              </a:rPr>
              <a:t>Развитие </a:t>
            </a:r>
            <a:r>
              <a:rPr lang="ru-RU" sz="1150" b="1" dirty="0">
                <a:latin typeface="Times New Roman" pitchFamily="18" charset="0"/>
                <a:cs typeface="Times New Roman" pitchFamily="18" charset="0"/>
              </a:rPr>
              <a:t>творческого и интеллектуального потенциала </a:t>
            </a:r>
            <a:r>
              <a:rPr lang="ru-RU" sz="1150" b="1" dirty="0" smtClean="0">
                <a:latin typeface="Times New Roman" pitchFamily="18" charset="0"/>
                <a:cs typeface="Times New Roman" pitchFamily="18" charset="0"/>
              </a:rPr>
              <a:t>детей и </a:t>
            </a:r>
            <a:r>
              <a:rPr lang="ru-RU" sz="1150" b="1" dirty="0" smtClean="0">
                <a:latin typeface="Times New Roman" pitchFamily="18" charset="0"/>
                <a:cs typeface="Times New Roman" pitchFamily="18" charset="0"/>
              </a:rPr>
              <a:t>молодежи</a:t>
            </a:r>
            <a:r>
              <a:rPr lang="ru-RU" sz="1150" dirty="0">
                <a:latin typeface="Times New Roman" pitchFamily="18" charset="0"/>
                <a:ea typeface="Times New Roman" panose="02020603050405020304" pitchFamily="18" charset="0"/>
                <a:cs typeface="Times New Roman" pitchFamily="18" charset="0"/>
              </a:rPr>
              <a:t> </a:t>
            </a:r>
            <a:r>
              <a:rPr lang="ru-RU" sz="1150" dirty="0" smtClean="0">
                <a:latin typeface="Times New Roman" pitchFamily="18" charset="0"/>
                <a:ea typeface="Times New Roman" panose="02020603050405020304" pitchFamily="18" charset="0"/>
                <a:cs typeface="Times New Roman" pitchFamily="18" charset="0"/>
              </a:rPr>
              <a:t>(участие </a:t>
            </a:r>
            <a:r>
              <a:rPr lang="ru-RU" sz="1150" dirty="0">
                <a:latin typeface="Times New Roman" pitchFamily="18" charset="0"/>
                <a:ea typeface="Times New Roman" panose="02020603050405020304" pitchFamily="18" charset="0"/>
                <a:cs typeface="Times New Roman" pitchFamily="18" charset="0"/>
              </a:rPr>
              <a:t>молодежи ЗАТО г. Североморск в городском, областном  и всероссийском молодежном проекте, направленном на поддержку    детских и молодежных объединений –количество участников мероприятий- 600 чел</a:t>
            </a:r>
            <a:r>
              <a:rPr lang="ru-RU" sz="1150" dirty="0" smtClean="0">
                <a:latin typeface="Times New Roman" pitchFamily="18" charset="0"/>
                <a:ea typeface="Times New Roman" panose="02020603050405020304" pitchFamily="18" charset="0"/>
                <a:cs typeface="Times New Roman" pitchFamily="18" charset="0"/>
              </a:rPr>
              <a:t>.)</a:t>
            </a:r>
            <a:r>
              <a:rPr lang="ru-RU" sz="1150" b="1" dirty="0" smtClean="0">
                <a:latin typeface="Times New Roman" pitchFamily="18" charset="0"/>
                <a:cs typeface="Times New Roman" pitchFamily="18" charset="0"/>
              </a:rPr>
              <a:t>; </a:t>
            </a:r>
            <a:endParaRPr lang="ru-RU" sz="1150" b="1" dirty="0" smtClean="0">
              <a:latin typeface="Times New Roman" pitchFamily="18" charset="0"/>
              <a:cs typeface="Times New Roman" pitchFamily="18" charset="0"/>
            </a:endParaRPr>
          </a:p>
          <a:p>
            <a:pPr algn="just">
              <a:buFontTx/>
              <a:buChar char="-"/>
            </a:pPr>
            <a:r>
              <a:rPr lang="ru-RU" sz="1150" b="1" dirty="0" smtClean="0">
                <a:latin typeface="Times New Roman" pitchFamily="18" charset="0"/>
                <a:cs typeface="Times New Roman" pitchFamily="18" charset="0"/>
              </a:rPr>
              <a:t>Формирование </a:t>
            </a:r>
            <a:r>
              <a:rPr lang="ru-RU" sz="1150" b="1" dirty="0">
                <a:latin typeface="Times New Roman" pitchFamily="18" charset="0"/>
                <a:cs typeface="Times New Roman" pitchFamily="18" charset="0"/>
              </a:rPr>
              <a:t>здорового образа жизни населения ЗАТО </a:t>
            </a:r>
            <a:r>
              <a:rPr lang="ru-RU" sz="1150" b="1" dirty="0" smtClean="0">
                <a:latin typeface="Times New Roman" pitchFamily="18" charset="0"/>
                <a:cs typeface="Times New Roman" pitchFamily="18" charset="0"/>
              </a:rPr>
              <a:t>г. Североморск </a:t>
            </a:r>
            <a:r>
              <a:rPr lang="ru-RU" sz="1150" b="1" dirty="0">
                <a:latin typeface="Times New Roman" pitchFamily="18" charset="0"/>
                <a:cs typeface="Times New Roman" pitchFamily="18" charset="0"/>
              </a:rPr>
              <a:t>и развитие </a:t>
            </a:r>
            <a:r>
              <a:rPr lang="ru-RU" sz="1150" b="1" dirty="0" smtClean="0">
                <a:latin typeface="Times New Roman" pitchFamily="18" charset="0"/>
                <a:cs typeface="Times New Roman" pitchFamily="18" charset="0"/>
              </a:rPr>
              <a:t>спорта (</a:t>
            </a:r>
            <a:r>
              <a:rPr lang="ru-RU" sz="1150" dirty="0" smtClean="0">
                <a:latin typeface="Times New Roman" pitchFamily="18" charset="0"/>
                <a:ea typeface="Times New Roman" panose="02020603050405020304" pitchFamily="18" charset="0"/>
                <a:cs typeface="Times New Roman" pitchFamily="18" charset="0"/>
              </a:rPr>
              <a:t>организация </a:t>
            </a:r>
            <a:r>
              <a:rPr lang="ru-RU" sz="1150" dirty="0">
                <a:latin typeface="Times New Roman" pitchFamily="18" charset="0"/>
                <a:ea typeface="Times New Roman" panose="02020603050405020304" pitchFamily="18" charset="0"/>
                <a:cs typeface="Times New Roman" pitchFamily="18" charset="0"/>
              </a:rPr>
              <a:t>и проведение спортивных мероприятий с участием жителей всех возрастов – количество жителей, систематически занимающихся спортом -  14,6 тыс. </a:t>
            </a:r>
            <a:r>
              <a:rPr lang="ru-RU" sz="1150" dirty="0" smtClean="0">
                <a:latin typeface="Times New Roman" pitchFamily="18" charset="0"/>
                <a:ea typeface="Times New Roman" panose="02020603050405020304" pitchFamily="18" charset="0"/>
                <a:cs typeface="Times New Roman" pitchFamily="18" charset="0"/>
              </a:rPr>
              <a:t>чел)</a:t>
            </a:r>
            <a:r>
              <a:rPr lang="ru-RU" sz="1150" b="1" dirty="0" smtClean="0">
                <a:latin typeface="Times New Roman" pitchFamily="18" charset="0"/>
                <a:cs typeface="Times New Roman" pitchFamily="18" charset="0"/>
              </a:rPr>
              <a:t>;</a:t>
            </a:r>
            <a:endParaRPr lang="ru-RU" sz="1150" b="1" dirty="0" smtClean="0">
              <a:latin typeface="Times New Roman" pitchFamily="18" charset="0"/>
              <a:cs typeface="Times New Roman" pitchFamily="18" charset="0"/>
            </a:endParaRPr>
          </a:p>
          <a:p>
            <a:pPr algn="just">
              <a:buFontTx/>
              <a:buChar char="-"/>
            </a:pPr>
            <a:r>
              <a:rPr lang="ru-RU" sz="1150" b="1" dirty="0" smtClean="0">
                <a:latin typeface="Times New Roman" pitchFamily="18" charset="0"/>
                <a:cs typeface="Times New Roman" pitchFamily="18" charset="0"/>
              </a:rPr>
              <a:t>Формирование </a:t>
            </a:r>
            <a:r>
              <a:rPr lang="ru-RU" sz="1150" b="1" dirty="0">
                <a:latin typeface="Times New Roman" pitchFamily="18" charset="0"/>
                <a:cs typeface="Times New Roman" pitchFamily="18" charset="0"/>
              </a:rPr>
              <a:t>у населения негативного отношения к незаконному потреблению наркотических средств и психотропных веществ, злоупотреблению алкоголе и пропаганда здорового образа </a:t>
            </a:r>
            <a:r>
              <a:rPr lang="ru-RU" sz="1150" b="1" dirty="0" smtClean="0">
                <a:latin typeface="Times New Roman" pitchFamily="18" charset="0"/>
                <a:cs typeface="Times New Roman" pitchFamily="18" charset="0"/>
              </a:rPr>
              <a:t>жизни (</a:t>
            </a:r>
            <a:r>
              <a:rPr lang="ru-RU" sz="1150" dirty="0" smtClean="0">
                <a:latin typeface="Times New Roman" pitchFamily="18" charset="0"/>
                <a:ea typeface="Times New Roman" panose="02020603050405020304" pitchFamily="18" charset="0"/>
                <a:cs typeface="Times New Roman" pitchFamily="18" charset="0"/>
              </a:rPr>
              <a:t>участие </a:t>
            </a:r>
            <a:r>
              <a:rPr lang="ru-RU" sz="1150" dirty="0">
                <a:latin typeface="Times New Roman" pitchFamily="18" charset="0"/>
                <a:ea typeface="Times New Roman" panose="02020603050405020304" pitchFamily="18" charset="0"/>
                <a:cs typeface="Times New Roman" pitchFamily="18" charset="0"/>
              </a:rPr>
              <a:t>молодежи и школьников в мероприятиях, направленных на профилактику наркомании, алкоголизма, </a:t>
            </a:r>
            <a:r>
              <a:rPr lang="ru-RU" sz="1150" dirty="0" smtClean="0">
                <a:latin typeface="Times New Roman" pitchFamily="18" charset="0"/>
                <a:ea typeface="Times New Roman" panose="02020603050405020304" pitchFamily="18" charset="0"/>
                <a:cs typeface="Times New Roman" pitchFamily="18" charset="0"/>
              </a:rPr>
              <a:t>токсикомании,- </a:t>
            </a:r>
            <a:r>
              <a:rPr lang="ru-RU" sz="1150" dirty="0">
                <a:latin typeface="Times New Roman" pitchFamily="18" charset="0"/>
                <a:ea typeface="Times New Roman" panose="02020603050405020304" pitchFamily="18" charset="0"/>
                <a:cs typeface="Times New Roman" pitchFamily="18" charset="0"/>
              </a:rPr>
              <a:t>количество мероприятий, направленных на профилактику -</a:t>
            </a:r>
            <a:r>
              <a:rPr lang="ru-RU" sz="1150" dirty="0" smtClean="0">
                <a:latin typeface="Times New Roman" pitchFamily="18" charset="0"/>
                <a:ea typeface="Times New Roman" panose="02020603050405020304" pitchFamily="18" charset="0"/>
                <a:cs typeface="Times New Roman" pitchFamily="18" charset="0"/>
              </a:rPr>
              <a:t>12)</a:t>
            </a:r>
            <a:r>
              <a:rPr lang="ru-RU" sz="1150" b="1" dirty="0" smtClean="0">
                <a:latin typeface="Times New Roman" pitchFamily="18" charset="0"/>
                <a:cs typeface="Times New Roman" pitchFamily="18" charset="0"/>
              </a:rPr>
              <a:t>;</a:t>
            </a:r>
            <a:endParaRPr lang="ru-RU" sz="1150" b="1" dirty="0" smtClean="0">
              <a:latin typeface="Times New Roman" pitchFamily="18" charset="0"/>
              <a:cs typeface="Times New Roman" pitchFamily="18" charset="0"/>
            </a:endParaRPr>
          </a:p>
          <a:p>
            <a:pPr lvl="0" algn="just">
              <a:buFontTx/>
              <a:buChar char="-"/>
            </a:pPr>
            <a:r>
              <a:rPr lang="ru-RU" sz="1150" b="1" dirty="0" smtClean="0">
                <a:latin typeface="Times New Roman" pitchFamily="18" charset="0"/>
                <a:cs typeface="Times New Roman" pitchFamily="18" charset="0"/>
              </a:rPr>
              <a:t>Обеспечение </a:t>
            </a:r>
            <a:r>
              <a:rPr lang="ru-RU" sz="1150" b="1" dirty="0">
                <a:latin typeface="Times New Roman" pitchFamily="18" charset="0"/>
                <a:cs typeface="Times New Roman" pitchFamily="18" charset="0"/>
              </a:rPr>
              <a:t>доступности и повышения качества дополнительных мер социальной поддержки населения, улучшение положения и повышение уровня жизни граждан, оказавшихся в трудной жизненной </a:t>
            </a:r>
            <a:r>
              <a:rPr lang="ru-RU" sz="1150" b="1" dirty="0" smtClean="0">
                <a:latin typeface="Times New Roman" pitchFamily="18" charset="0"/>
                <a:cs typeface="Times New Roman" pitchFamily="18" charset="0"/>
              </a:rPr>
              <a:t>ситуации </a:t>
            </a:r>
            <a:r>
              <a:rPr lang="ru-RU" sz="1150" dirty="0" smtClean="0">
                <a:latin typeface="Times New Roman" pitchFamily="18" charset="0"/>
                <a:cs typeface="Times New Roman" pitchFamily="18" charset="0"/>
              </a:rPr>
              <a:t>(</a:t>
            </a:r>
            <a:r>
              <a:rPr lang="ru-RU" sz="1150" dirty="0">
                <a:latin typeface="Times New Roman" pitchFamily="18" charset="0"/>
                <a:ea typeface="Times New Roman" panose="02020603050405020304" pitchFamily="18" charset="0"/>
                <a:cs typeface="Times New Roman" pitchFamily="18" charset="0"/>
              </a:rPr>
              <a:t>улучшение социально-бытовых условий ветеранов Великой Отечественной войны – количество человек, получивших помощь- 150, социальная помощь людям, оказавшимся в трудной жизненной ситуации - количество человек, получивших помощь- 90, улучшение жилищных условий многодетных семей- количество семей, получивших </a:t>
            </a:r>
            <a:r>
              <a:rPr lang="ru-RU" sz="1150" dirty="0" err="1">
                <a:latin typeface="Times New Roman" pitchFamily="18" charset="0"/>
                <a:ea typeface="Times New Roman" panose="02020603050405020304" pitchFamily="18" charset="0"/>
                <a:cs typeface="Times New Roman" pitchFamily="18" charset="0"/>
              </a:rPr>
              <a:t>соцвыплату</a:t>
            </a:r>
            <a:r>
              <a:rPr lang="ru-RU" sz="1150" dirty="0">
                <a:latin typeface="Times New Roman" pitchFamily="18" charset="0"/>
                <a:ea typeface="Times New Roman" panose="02020603050405020304" pitchFamily="18" charset="0"/>
                <a:cs typeface="Times New Roman" pitchFamily="18" charset="0"/>
              </a:rPr>
              <a:t> на  строительство жилья- </a:t>
            </a:r>
            <a:r>
              <a:rPr lang="ru-RU" sz="1150" dirty="0" smtClean="0">
                <a:latin typeface="Times New Roman" pitchFamily="18" charset="0"/>
                <a:ea typeface="Times New Roman" panose="02020603050405020304" pitchFamily="18" charset="0"/>
                <a:cs typeface="Times New Roman" pitchFamily="18" charset="0"/>
              </a:rPr>
              <a:t>1)</a:t>
            </a:r>
            <a:r>
              <a:rPr lang="ru-RU" sz="1150" b="1" dirty="0" smtClean="0">
                <a:latin typeface="Times New Roman" pitchFamily="18" charset="0"/>
                <a:cs typeface="Times New Roman" pitchFamily="18" charset="0"/>
              </a:rPr>
              <a:t>;</a:t>
            </a:r>
            <a:endParaRPr lang="ru-RU" sz="1150" b="1" dirty="0" smtClean="0">
              <a:latin typeface="Times New Roman" pitchFamily="18" charset="0"/>
              <a:cs typeface="Times New Roman" pitchFamily="18" charset="0"/>
            </a:endParaRPr>
          </a:p>
          <a:p>
            <a:pPr lvl="0" algn="just">
              <a:buFontTx/>
              <a:buChar char="-"/>
            </a:pPr>
            <a:r>
              <a:rPr lang="ru-RU" sz="1150" b="1" dirty="0" smtClean="0">
                <a:latin typeface="Times New Roman" pitchFamily="18" charset="0"/>
                <a:cs typeface="Times New Roman" pitchFamily="18" charset="0"/>
              </a:rPr>
              <a:t>Интеграция </a:t>
            </a:r>
            <a:r>
              <a:rPr lang="ru-RU" sz="1150" b="1" dirty="0">
                <a:latin typeface="Times New Roman" pitchFamily="18" charset="0"/>
                <a:cs typeface="Times New Roman" pitchFamily="18" charset="0"/>
              </a:rPr>
              <a:t>инвалидов в общество, обеспечение беспрепятственного доступа к приоритетным объектам и </a:t>
            </a:r>
            <a:r>
              <a:rPr lang="ru-RU" sz="1150" b="1" dirty="0" smtClean="0">
                <a:latin typeface="Times New Roman" pitchFamily="18" charset="0"/>
                <a:cs typeface="Times New Roman" pitchFamily="18" charset="0"/>
              </a:rPr>
              <a:t>услугам</a:t>
            </a:r>
            <a:r>
              <a:rPr lang="ru-RU" sz="1150" dirty="0">
                <a:latin typeface="Times New Roman" pitchFamily="18" charset="0"/>
                <a:ea typeface="Times New Roman" panose="02020603050405020304" pitchFamily="18" charset="0"/>
                <a:cs typeface="Times New Roman" pitchFamily="18" charset="0"/>
              </a:rPr>
              <a:t> </a:t>
            </a:r>
            <a:r>
              <a:rPr lang="ru-RU" sz="1150" dirty="0" smtClean="0">
                <a:latin typeface="Times New Roman" pitchFamily="18" charset="0"/>
                <a:ea typeface="Times New Roman" panose="02020603050405020304" pitchFamily="18" charset="0"/>
                <a:cs typeface="Times New Roman" pitchFamily="18" charset="0"/>
              </a:rPr>
              <a:t>(адаптация </a:t>
            </a:r>
            <a:r>
              <a:rPr lang="ru-RU" sz="1150" dirty="0">
                <a:latin typeface="Times New Roman" pitchFamily="18" charset="0"/>
                <a:ea typeface="Times New Roman" panose="02020603050405020304" pitchFamily="18" charset="0"/>
                <a:cs typeface="Times New Roman" pitchFamily="18" charset="0"/>
              </a:rPr>
              <a:t>объектов социальной инфраструктуры с целью их доступности для людей с ограниченными возможностями</a:t>
            </a:r>
            <a:r>
              <a:rPr lang="en-US" sz="1150" dirty="0">
                <a:latin typeface="Times New Roman" pitchFamily="18" charset="0"/>
                <a:ea typeface="Times New Roman" panose="02020603050405020304" pitchFamily="18" charset="0"/>
                <a:cs typeface="Times New Roman" pitchFamily="18" charset="0"/>
              </a:rPr>
              <a:t> – </a:t>
            </a:r>
            <a:r>
              <a:rPr lang="ru-RU" sz="1150" dirty="0">
                <a:latin typeface="Times New Roman" pitchFamily="18" charset="0"/>
                <a:ea typeface="Times New Roman" panose="02020603050405020304" pitchFamily="18" charset="0"/>
                <a:cs typeface="Times New Roman" pitchFamily="18" charset="0"/>
              </a:rPr>
              <a:t>количество объектов-44 , повышение  доступности  информации для инвалидов -  количество предметов в фондах библиотек- </a:t>
            </a:r>
            <a:r>
              <a:rPr lang="ru-RU" sz="1150" dirty="0" smtClean="0">
                <a:latin typeface="Times New Roman" pitchFamily="18" charset="0"/>
                <a:ea typeface="Times New Roman" panose="02020603050405020304" pitchFamily="18" charset="0"/>
                <a:cs typeface="Times New Roman" pitchFamily="18" charset="0"/>
              </a:rPr>
              <a:t>181)</a:t>
            </a:r>
            <a:r>
              <a:rPr lang="ru-RU" sz="1150" b="1" dirty="0" smtClean="0">
                <a:latin typeface="Times New Roman" pitchFamily="18" charset="0"/>
                <a:cs typeface="Times New Roman" pitchFamily="18" charset="0"/>
              </a:rPr>
              <a:t>;</a:t>
            </a:r>
          </a:p>
          <a:p>
            <a:pPr algn="just">
              <a:spcAft>
                <a:spcPts val="0"/>
              </a:spcAft>
            </a:pPr>
            <a:r>
              <a:rPr lang="ru-RU" sz="1150" b="1" dirty="0" smtClean="0">
                <a:latin typeface="Times New Roman" pitchFamily="18" charset="0"/>
                <a:cs typeface="Times New Roman" pitchFamily="18" charset="0"/>
              </a:rPr>
              <a:t>- Повышение </a:t>
            </a:r>
            <a:r>
              <a:rPr lang="ru-RU" sz="1150" b="1" dirty="0">
                <a:latin typeface="Times New Roman" pitchFamily="18" charset="0"/>
                <a:cs typeface="Times New Roman" pitchFamily="18" charset="0"/>
              </a:rPr>
              <a:t>уровня экологической безопасности и сохранение природной </a:t>
            </a:r>
            <a:r>
              <a:rPr lang="ru-RU" sz="1150" b="1" dirty="0" smtClean="0">
                <a:latin typeface="Times New Roman" pitchFamily="18" charset="0"/>
                <a:cs typeface="Times New Roman" pitchFamily="18" charset="0"/>
              </a:rPr>
              <a:t>среды (</a:t>
            </a:r>
            <a:r>
              <a:rPr lang="ru-RU" sz="1150" dirty="0" smtClean="0">
                <a:latin typeface="Times New Roman" pitchFamily="18" charset="0"/>
                <a:ea typeface="Times New Roman" panose="02020603050405020304" pitchFamily="18" charset="0"/>
                <a:cs typeface="Times New Roman" pitchFamily="18" charset="0"/>
              </a:rPr>
              <a:t>улучшение </a:t>
            </a:r>
            <a:r>
              <a:rPr lang="ru-RU" sz="1150" dirty="0">
                <a:latin typeface="Times New Roman" pitchFamily="18" charset="0"/>
                <a:ea typeface="Times New Roman" panose="02020603050405020304" pitchFamily="18" charset="0"/>
                <a:cs typeface="Times New Roman" pitchFamily="18" charset="0"/>
              </a:rPr>
              <a:t>экологической обстановки, в том числе </a:t>
            </a:r>
            <a:r>
              <a:rPr lang="ru-RU" sz="1150" dirty="0" smtClean="0">
                <a:latin typeface="Times New Roman" pitchFamily="18" charset="0"/>
                <a:ea typeface="Times New Roman" panose="02020603050405020304" pitchFamily="18" charset="0"/>
                <a:cs typeface="Times New Roman" pitchFamily="18" charset="0"/>
              </a:rPr>
              <a:t>ликвидация несанкционированных </a:t>
            </a:r>
            <a:r>
              <a:rPr lang="ru-RU" sz="1150" dirty="0">
                <a:latin typeface="Times New Roman" pitchFamily="18" charset="0"/>
                <a:ea typeface="Times New Roman" panose="02020603050405020304" pitchFamily="18" charset="0"/>
                <a:cs typeface="Times New Roman" pitchFamily="18" charset="0"/>
              </a:rPr>
              <a:t>свалок – объем ликвидированных свалок- 540 </a:t>
            </a:r>
            <a:r>
              <a:rPr lang="ru-RU" sz="1150" dirty="0" err="1" smtClean="0">
                <a:latin typeface="Times New Roman" pitchFamily="18" charset="0"/>
                <a:ea typeface="Times New Roman" panose="02020603050405020304" pitchFamily="18" charset="0"/>
                <a:cs typeface="Times New Roman" pitchFamily="18" charset="0"/>
              </a:rPr>
              <a:t>куб.м</a:t>
            </a:r>
            <a:r>
              <a:rPr lang="ru-RU" sz="1150" dirty="0" smtClean="0">
                <a:latin typeface="Times New Roman" pitchFamily="18" charset="0"/>
                <a:ea typeface="Times New Roman" panose="02020603050405020304" pitchFamily="18" charset="0"/>
                <a:cs typeface="Times New Roman" pitchFamily="18" charset="0"/>
              </a:rPr>
              <a:t>)</a:t>
            </a:r>
            <a:r>
              <a:rPr lang="ru-RU" sz="1150" b="1" dirty="0" smtClean="0">
                <a:latin typeface="Times New Roman" pitchFamily="18" charset="0"/>
                <a:cs typeface="Times New Roman" pitchFamily="18" charset="0"/>
              </a:rPr>
              <a:t>; </a:t>
            </a:r>
            <a:endParaRPr lang="ru-RU" sz="1150" b="1" dirty="0" smtClean="0">
              <a:latin typeface="Times New Roman" pitchFamily="18" charset="0"/>
              <a:cs typeface="Times New Roman" pitchFamily="18" charset="0"/>
            </a:endParaRPr>
          </a:p>
          <a:p>
            <a:pPr algn="just">
              <a:spcAft>
                <a:spcPts val="0"/>
              </a:spcAft>
            </a:pPr>
            <a:r>
              <a:rPr lang="ru-RU" sz="1150" b="1" dirty="0" smtClean="0">
                <a:latin typeface="Times New Roman" pitchFamily="18" charset="0"/>
                <a:cs typeface="Times New Roman" pitchFamily="18" charset="0"/>
              </a:rPr>
              <a:t> - Создание </a:t>
            </a:r>
            <a:r>
              <a:rPr lang="ru-RU" sz="1150" b="1" dirty="0">
                <a:latin typeface="Times New Roman" pitchFamily="18" charset="0"/>
                <a:cs typeface="Times New Roman" pitchFamily="18" charset="0"/>
              </a:rPr>
              <a:t>условий, направленных на контроль над криминогенной ситуацией, снижение количества правонарушений в ЗАТО </a:t>
            </a:r>
            <a:r>
              <a:rPr lang="ru-RU" sz="1150" b="1" dirty="0" smtClean="0">
                <a:latin typeface="Times New Roman" pitchFamily="18" charset="0"/>
                <a:cs typeface="Times New Roman" pitchFamily="18" charset="0"/>
              </a:rPr>
              <a:t>г. Североморск, </a:t>
            </a:r>
            <a:r>
              <a:rPr lang="ru-RU" sz="1150" b="1" dirty="0">
                <a:latin typeface="Times New Roman" pitchFamily="18" charset="0"/>
                <a:cs typeface="Times New Roman" pitchFamily="18" charset="0"/>
              </a:rPr>
              <a:t>совершенствование системы мер по противодействию терроризму, экстремизму и чрезвычайным происшествиям природного или техногенного характера и </a:t>
            </a:r>
            <a:r>
              <a:rPr lang="ru-RU" sz="1150" b="1" dirty="0" smtClean="0">
                <a:latin typeface="Times New Roman" pitchFamily="18" charset="0"/>
                <a:cs typeface="Times New Roman" pitchFamily="18" charset="0"/>
              </a:rPr>
              <a:t>минимизация их </a:t>
            </a:r>
            <a:r>
              <a:rPr lang="ru-RU" sz="1150" b="1" dirty="0" smtClean="0">
                <a:latin typeface="Times New Roman" pitchFamily="18" charset="0"/>
                <a:cs typeface="Times New Roman" pitchFamily="18" charset="0"/>
              </a:rPr>
              <a:t>последствий (</a:t>
            </a:r>
            <a:r>
              <a:rPr lang="ru-RU" sz="1150" dirty="0" smtClean="0">
                <a:latin typeface="Times New Roman" pitchFamily="18" charset="0"/>
                <a:ea typeface="Times New Roman" panose="02020603050405020304" pitchFamily="18" charset="0"/>
                <a:cs typeface="Times New Roman" pitchFamily="18" charset="0"/>
              </a:rPr>
              <a:t>модернизация </a:t>
            </a:r>
            <a:r>
              <a:rPr lang="ru-RU" sz="1150" dirty="0">
                <a:latin typeface="Times New Roman" pitchFamily="18" charset="0"/>
                <a:ea typeface="Times New Roman" panose="02020603050405020304" pitchFamily="18" charset="0"/>
                <a:cs typeface="Times New Roman" pitchFamily="18" charset="0"/>
              </a:rPr>
              <a:t>и обслуживание системы» Безопасный город»,- количество </a:t>
            </a:r>
            <a:r>
              <a:rPr lang="ru-RU" sz="1150" dirty="0" smtClean="0">
                <a:latin typeface="Times New Roman" pitchFamily="18" charset="0"/>
                <a:ea typeface="Times New Roman" panose="02020603050405020304" pitchFamily="18" charset="0"/>
                <a:cs typeface="Times New Roman" pitchFamily="18" charset="0"/>
              </a:rPr>
              <a:t>установленных </a:t>
            </a:r>
            <a:r>
              <a:rPr lang="ru-RU" sz="1150" dirty="0">
                <a:latin typeface="Times New Roman" pitchFamily="18" charset="0"/>
                <a:ea typeface="Times New Roman" panose="02020603050405020304" pitchFamily="18" charset="0"/>
                <a:cs typeface="Times New Roman" pitchFamily="18" charset="0"/>
              </a:rPr>
              <a:t>видеокамер-5 ед</a:t>
            </a:r>
            <a:r>
              <a:rPr lang="ru-RU" sz="1150" dirty="0" smtClean="0">
                <a:latin typeface="Times New Roman" pitchFamily="18" charset="0"/>
                <a:ea typeface="Times New Roman" panose="02020603050405020304" pitchFamily="18" charset="0"/>
                <a:cs typeface="Times New Roman" pitchFamily="18" charset="0"/>
              </a:rPr>
              <a:t>.);</a:t>
            </a:r>
          </a:p>
          <a:p>
            <a:pPr algn="just">
              <a:spcAft>
                <a:spcPts val="0"/>
              </a:spcAft>
            </a:pPr>
            <a:r>
              <a:rPr lang="ru-RU" sz="1150" b="1" dirty="0" smtClean="0">
                <a:latin typeface="Times New Roman" pitchFamily="18" charset="0"/>
                <a:cs typeface="Times New Roman" pitchFamily="18" charset="0"/>
              </a:rPr>
              <a:t>- Совершенствование </a:t>
            </a:r>
            <a:r>
              <a:rPr lang="ru-RU" sz="1150" b="1" dirty="0">
                <a:latin typeface="Times New Roman" pitchFamily="18" charset="0"/>
                <a:cs typeface="Times New Roman" pitchFamily="18" charset="0"/>
              </a:rPr>
              <a:t>дорожных условий и создание безопасной обстановки для участников дорожного </a:t>
            </a:r>
            <a:r>
              <a:rPr lang="ru-RU" sz="1150" b="1" dirty="0" smtClean="0">
                <a:latin typeface="Times New Roman" pitchFamily="18" charset="0"/>
                <a:cs typeface="Times New Roman" pitchFamily="18" charset="0"/>
              </a:rPr>
              <a:t>движения (</a:t>
            </a:r>
            <a:r>
              <a:rPr lang="ru-RU" sz="1150" dirty="0" smtClean="0">
                <a:latin typeface="Times New Roman" pitchFamily="18" charset="0"/>
                <a:ea typeface="Times New Roman" panose="02020603050405020304" pitchFamily="18" charset="0"/>
                <a:cs typeface="Times New Roman" pitchFamily="18" charset="0"/>
              </a:rPr>
              <a:t>содержание </a:t>
            </a:r>
            <a:r>
              <a:rPr lang="ru-RU" sz="1150" dirty="0">
                <a:latin typeface="Times New Roman" pitchFamily="18" charset="0"/>
                <a:ea typeface="Times New Roman" panose="02020603050405020304" pitchFamily="18" charset="0"/>
                <a:cs typeface="Times New Roman" pitchFamily="18" charset="0"/>
              </a:rPr>
              <a:t>и развитие системы </a:t>
            </a:r>
            <a:r>
              <a:rPr lang="ru-RU" sz="1150" dirty="0" err="1">
                <a:latin typeface="Times New Roman" pitchFamily="18" charset="0"/>
                <a:ea typeface="Times New Roman" panose="02020603050405020304" pitchFamily="18" charset="0"/>
                <a:cs typeface="Times New Roman" pitchFamily="18" charset="0"/>
              </a:rPr>
              <a:t>видеофиксации</a:t>
            </a:r>
            <a:r>
              <a:rPr lang="ru-RU" sz="1150" dirty="0">
                <a:latin typeface="Times New Roman" pitchFamily="18" charset="0"/>
                <a:ea typeface="Times New Roman" panose="02020603050405020304" pitchFamily="18" charset="0"/>
                <a:cs typeface="Times New Roman" pitchFamily="18" charset="0"/>
              </a:rPr>
              <a:t>  </a:t>
            </a:r>
            <a:r>
              <a:rPr lang="ru-RU" sz="1150" dirty="0" smtClean="0">
                <a:latin typeface="Times New Roman" pitchFamily="18" charset="0"/>
                <a:ea typeface="Times New Roman" panose="02020603050405020304" pitchFamily="18" charset="0"/>
                <a:cs typeface="Times New Roman" pitchFamily="18" charset="0"/>
              </a:rPr>
              <a:t>нарушений правил </a:t>
            </a:r>
            <a:r>
              <a:rPr lang="ru-RU" sz="1150" dirty="0">
                <a:latin typeface="Times New Roman" pitchFamily="18" charset="0"/>
                <a:ea typeface="Times New Roman" panose="02020603050405020304" pitchFamily="18" charset="0"/>
                <a:cs typeface="Times New Roman" pitchFamily="18" charset="0"/>
              </a:rPr>
              <a:t>БДД -  сокращение количества ДТП- 29 ед</a:t>
            </a:r>
            <a:r>
              <a:rPr lang="ru-RU" sz="1150" dirty="0" smtClean="0">
                <a:latin typeface="Times New Roman" pitchFamily="18" charset="0"/>
                <a:ea typeface="Times New Roman" panose="02020603050405020304" pitchFamily="18" charset="0"/>
                <a:cs typeface="Times New Roman" pitchFamily="18" charset="0"/>
              </a:rPr>
              <a:t>.)</a:t>
            </a:r>
            <a:endParaRPr lang="ru-RU" sz="1150" b="1" dirty="0">
              <a:solidFill>
                <a:prstClr val="black"/>
              </a:solidFill>
              <a:latin typeface="Times New Roman" pitchFamily="18" charset="0"/>
              <a:cs typeface="Times New Roman" pitchFamily="18" charset="0"/>
            </a:endParaRPr>
          </a:p>
        </p:txBody>
      </p:sp>
      <p:sp>
        <p:nvSpPr>
          <p:cNvPr id="5" name="Стрелка вправо 4"/>
          <p:cNvSpPr/>
          <p:nvPr/>
        </p:nvSpPr>
        <p:spPr>
          <a:xfrm rot="4053276">
            <a:off x="5130547" y="1637045"/>
            <a:ext cx="3153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6429560">
            <a:off x="497182" y="1605792"/>
            <a:ext cx="3844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01177" y="188640"/>
            <a:ext cx="8269636" cy="5539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500" b="1" dirty="0"/>
              <a:t>Основные цели муниципальных программ ЗАТО г. Североморск и </a:t>
            </a:r>
          </a:p>
          <a:p>
            <a:r>
              <a:rPr lang="ru-RU" sz="1500" b="1" dirty="0"/>
              <a:t>показатели (индикаторы), планируемые к достижению в результате их </a:t>
            </a:r>
            <a:r>
              <a:rPr lang="ru-RU" sz="1500" b="1" dirty="0" smtClean="0"/>
              <a:t>реализации </a:t>
            </a:r>
            <a:r>
              <a:rPr lang="ru-RU" sz="1500" b="1" dirty="0"/>
              <a:t>в 2016 году</a:t>
            </a:r>
            <a:endParaRPr lang="ru-RU" sz="1500" b="1" dirty="0"/>
          </a:p>
        </p:txBody>
      </p:sp>
      <p:pic>
        <p:nvPicPr>
          <p:cNvPr id="9"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836712"/>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96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87639" y="1044115"/>
            <a:ext cx="5040560" cy="1094686"/>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образования ЗАТО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г. Североморск»</a:t>
            </a:r>
            <a:endParaRPr kumimoji="0" lang="ru-RU" sz="14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3" name="Прямоугольник 2"/>
          <p:cNvSpPr/>
          <p:nvPr/>
        </p:nvSpPr>
        <p:spPr>
          <a:xfrm>
            <a:off x="268285" y="2564904"/>
            <a:ext cx="8360825" cy="3951851"/>
          </a:xfrm>
          <a:prstGeom prst="rect">
            <a:avLst/>
          </a:prstGeom>
        </p:spPr>
        <p:txBody>
          <a:bodyPr wrap="square">
            <a:spAutoFit/>
          </a:bodyPr>
          <a:lstStyle/>
          <a:p>
            <a:pPr lvl="0" algn="just">
              <a:lnSpc>
                <a:spcPct val="120000"/>
              </a:lnSpc>
            </a:pPr>
            <a:r>
              <a:rPr lang="ru-RU" sz="1300" b="1" dirty="0" smtClean="0">
                <a:solidFill>
                  <a:prstClr val="black"/>
                </a:solidFill>
                <a:latin typeface="Times New Roman" pitchFamily="18" charset="0"/>
                <a:cs typeface="Times New Roman" pitchFamily="18" charset="0"/>
              </a:rPr>
              <a:t>- </a:t>
            </a:r>
            <a:r>
              <a:rPr lang="ru-RU" sz="1200" b="1" dirty="0" smtClean="0">
                <a:solidFill>
                  <a:prstClr val="black"/>
                </a:solidFill>
                <a:latin typeface="Times New Roman" pitchFamily="18" charset="0"/>
                <a:cs typeface="Times New Roman" pitchFamily="18" charset="0"/>
              </a:rPr>
              <a:t>Организация </a:t>
            </a:r>
            <a:r>
              <a:rPr lang="ru-RU" sz="1200" b="1" dirty="0">
                <a:solidFill>
                  <a:prstClr val="black"/>
                </a:solidFill>
                <a:latin typeface="Times New Roman" pitchFamily="18" charset="0"/>
                <a:cs typeface="Times New Roman" pitchFamily="18" charset="0"/>
              </a:rPr>
              <a:t>предоставления качественного и доступного дошкольного, общего и дополнительного </a:t>
            </a:r>
            <a:r>
              <a:rPr lang="ru-RU" sz="1200" b="1" dirty="0" smtClean="0">
                <a:solidFill>
                  <a:prstClr val="black"/>
                </a:solidFill>
                <a:latin typeface="Times New Roman" pitchFamily="18" charset="0"/>
                <a:cs typeface="Times New Roman" pitchFamily="18" charset="0"/>
              </a:rPr>
              <a:t>образования (</a:t>
            </a:r>
            <a:r>
              <a:rPr lang="ru-RU" sz="1200" dirty="0">
                <a:solidFill>
                  <a:prstClr val="black"/>
                </a:solidFill>
                <a:latin typeface="Times New Roman" pitchFamily="18" charset="0"/>
                <a:cs typeface="Times New Roman" pitchFamily="18" charset="0"/>
              </a:rPr>
              <a:t>Развитие дошкольного </a:t>
            </a:r>
            <a:r>
              <a:rPr lang="ru-RU" sz="1200" dirty="0" smtClean="0">
                <a:solidFill>
                  <a:prstClr val="black"/>
                </a:solidFill>
                <a:latin typeface="Times New Roman" pitchFamily="18" charset="0"/>
                <a:cs typeface="Times New Roman" pitchFamily="18" charset="0"/>
              </a:rPr>
              <a:t>образования, развитие </a:t>
            </a:r>
            <a:r>
              <a:rPr lang="ru-RU" sz="1200" dirty="0">
                <a:solidFill>
                  <a:prstClr val="black"/>
                </a:solidFill>
                <a:latin typeface="Times New Roman" pitchFamily="18" charset="0"/>
                <a:cs typeface="Times New Roman" pitchFamily="18" charset="0"/>
              </a:rPr>
              <a:t>общего </a:t>
            </a:r>
            <a:r>
              <a:rPr lang="ru-RU" sz="1200" dirty="0" smtClean="0">
                <a:solidFill>
                  <a:prstClr val="black"/>
                </a:solidFill>
                <a:latin typeface="Times New Roman" pitchFamily="18" charset="0"/>
                <a:cs typeface="Times New Roman" pitchFamily="18" charset="0"/>
              </a:rPr>
              <a:t>образования, развитие </a:t>
            </a:r>
            <a:r>
              <a:rPr lang="ru-RU" sz="1200" dirty="0">
                <a:solidFill>
                  <a:prstClr val="black"/>
                </a:solidFill>
                <a:latin typeface="Times New Roman" pitchFamily="18" charset="0"/>
                <a:cs typeface="Times New Roman" pitchFamily="18" charset="0"/>
              </a:rPr>
              <a:t>дополнительного </a:t>
            </a:r>
            <a:r>
              <a:rPr lang="ru-RU" sz="1200" dirty="0" smtClean="0">
                <a:solidFill>
                  <a:prstClr val="black"/>
                </a:solidFill>
                <a:latin typeface="Times New Roman" pitchFamily="18" charset="0"/>
                <a:cs typeface="Times New Roman" pitchFamily="18" charset="0"/>
              </a:rPr>
              <a:t>образования, обеспечение </a:t>
            </a:r>
            <a:r>
              <a:rPr lang="ru-RU" sz="1200" dirty="0">
                <a:solidFill>
                  <a:prstClr val="black"/>
                </a:solidFill>
                <a:latin typeface="Times New Roman" pitchFamily="18" charset="0"/>
                <a:cs typeface="Times New Roman" pitchFamily="18" charset="0"/>
              </a:rPr>
              <a:t>реализации мероприятий подпрограммы и прочие мероприятия в области </a:t>
            </a:r>
            <a:r>
              <a:rPr lang="ru-RU" sz="1200" dirty="0" smtClean="0">
                <a:solidFill>
                  <a:prstClr val="black"/>
                </a:solidFill>
                <a:latin typeface="Times New Roman" pitchFamily="18" charset="0"/>
                <a:cs typeface="Times New Roman" pitchFamily="18" charset="0"/>
              </a:rPr>
              <a:t>образования. Результат: повышение качества и доступности дошкольного образования детей в возрасте 3-7 лет – 100%, доступность общего образования – 100%, реализация программ дополнительного образования детей – доля детей в возрасте 5 – 18 лет программами дополнительного образования – 89,5%);</a:t>
            </a:r>
            <a:endParaRPr lang="ru-RU" sz="1200" b="1" dirty="0" smtClean="0">
              <a:solidFill>
                <a:prstClr val="black"/>
              </a:solidFill>
              <a:latin typeface="Times New Roman" pitchFamily="18" charset="0"/>
              <a:cs typeface="Times New Roman" pitchFamily="18" charset="0"/>
            </a:endParaRPr>
          </a:p>
          <a:p>
            <a:pPr lvl="0" algn="just">
              <a:lnSpc>
                <a:spcPct val="120000"/>
              </a:lnSpc>
            </a:pPr>
            <a:r>
              <a:rPr lang="ru-RU" sz="1200" b="1" dirty="0" smtClean="0">
                <a:solidFill>
                  <a:prstClr val="black"/>
                </a:solidFill>
                <a:latin typeface="Times New Roman" pitchFamily="18" charset="0"/>
                <a:cs typeface="Times New Roman" pitchFamily="18" charset="0"/>
              </a:rPr>
              <a:t>- Организации </a:t>
            </a:r>
            <a:r>
              <a:rPr lang="ru-RU" sz="1200" b="1" dirty="0">
                <a:solidFill>
                  <a:prstClr val="black"/>
                </a:solidFill>
                <a:latin typeface="Times New Roman" pitchFamily="18" charset="0"/>
                <a:cs typeface="Times New Roman" pitchFamily="18" charset="0"/>
              </a:rPr>
              <a:t>качественного, полноценного горячего питания в общеобразовательных </a:t>
            </a:r>
            <a:r>
              <a:rPr lang="ru-RU" sz="1200" b="1" dirty="0" smtClean="0">
                <a:solidFill>
                  <a:prstClr val="black"/>
                </a:solidFill>
                <a:latin typeface="Times New Roman" pitchFamily="18" charset="0"/>
                <a:cs typeface="Times New Roman" pitchFamily="18" charset="0"/>
              </a:rPr>
              <a:t>организациях </a:t>
            </a:r>
            <a:r>
              <a:rPr lang="ru-RU" sz="1200" b="1" dirty="0" smtClean="0">
                <a:solidFill>
                  <a:prstClr val="black"/>
                </a:solidFill>
                <a:latin typeface="Times New Roman" pitchFamily="18" charset="0"/>
                <a:cs typeface="Times New Roman" pitchFamily="18" charset="0"/>
              </a:rPr>
              <a:t>(</a:t>
            </a:r>
            <a:r>
              <a:rPr lang="ru-RU" sz="1200" dirty="0" smtClean="0">
                <a:solidFill>
                  <a:prstClr val="black"/>
                </a:solidFill>
                <a:latin typeface="Times New Roman" pitchFamily="18" charset="0"/>
                <a:cs typeface="Times New Roman" pitchFamily="18" charset="0"/>
              </a:rPr>
              <a:t>Цель</a:t>
            </a:r>
            <a:r>
              <a:rPr lang="ru-RU" sz="1200" b="1" dirty="0" smtClean="0">
                <a:solidFill>
                  <a:prstClr val="black"/>
                </a:solidFill>
                <a:latin typeface="Times New Roman" pitchFamily="18" charset="0"/>
                <a:cs typeface="Times New Roman" pitchFamily="18" charset="0"/>
              </a:rPr>
              <a:t> - </a:t>
            </a:r>
            <a:r>
              <a:rPr lang="ru-RU" sz="1200" dirty="0" smtClean="0">
                <a:solidFill>
                  <a:prstClr val="black"/>
                </a:solidFill>
                <a:latin typeface="Times New Roman" pitchFamily="18" charset="0"/>
                <a:cs typeface="Times New Roman" pitchFamily="18" charset="0"/>
              </a:rPr>
              <a:t>Повышение </a:t>
            </a:r>
            <a:r>
              <a:rPr lang="ru-RU" sz="1200" dirty="0">
                <a:solidFill>
                  <a:prstClr val="black"/>
                </a:solidFill>
                <a:latin typeface="Times New Roman" pitchFamily="18" charset="0"/>
                <a:cs typeface="Times New Roman" pitchFamily="18" charset="0"/>
              </a:rPr>
              <a:t>качества и доступности школьного </a:t>
            </a:r>
            <a:r>
              <a:rPr lang="ru-RU" sz="1200" dirty="0" smtClean="0">
                <a:solidFill>
                  <a:prstClr val="black"/>
                </a:solidFill>
                <a:latin typeface="Times New Roman" pitchFamily="18" charset="0"/>
                <a:cs typeface="Times New Roman" pitchFamily="18" charset="0"/>
              </a:rPr>
              <a:t>питания. Результат – предоставление горячего питания обучающимся образовательных учреждений – удельный вес в общей численности обучающихся – 90%);</a:t>
            </a:r>
            <a:endParaRPr lang="ru-RU" sz="1200" b="1" dirty="0">
              <a:solidFill>
                <a:prstClr val="black"/>
              </a:solidFill>
              <a:latin typeface="Times New Roman" pitchFamily="18" charset="0"/>
              <a:cs typeface="Times New Roman" pitchFamily="18" charset="0"/>
            </a:endParaRPr>
          </a:p>
          <a:p>
            <a:pPr lvl="0" algn="just"/>
            <a:r>
              <a:rPr lang="ru-RU" sz="1200" b="1" dirty="0" smtClean="0">
                <a:solidFill>
                  <a:prstClr val="black"/>
                </a:solidFill>
                <a:latin typeface="Times New Roman" pitchFamily="18" charset="0"/>
                <a:cs typeface="Times New Roman" pitchFamily="18" charset="0"/>
              </a:rPr>
              <a:t>- Устройство </a:t>
            </a:r>
            <a:r>
              <a:rPr lang="ru-RU" sz="1200" b="1" dirty="0">
                <a:solidFill>
                  <a:prstClr val="black"/>
                </a:solidFill>
                <a:latin typeface="Times New Roman" pitchFamily="18" charset="0"/>
                <a:cs typeface="Times New Roman" pitchFamily="18" charset="0"/>
              </a:rPr>
              <a:t>в замещающие семьи детей-сирот и детей, оставшихся без попечения </a:t>
            </a:r>
            <a:r>
              <a:rPr lang="ru-RU" sz="1200" b="1" dirty="0" smtClean="0">
                <a:solidFill>
                  <a:prstClr val="black"/>
                </a:solidFill>
                <a:latin typeface="Times New Roman" pitchFamily="18" charset="0"/>
                <a:cs typeface="Times New Roman" pitchFamily="18" charset="0"/>
              </a:rPr>
              <a:t>родителей и</a:t>
            </a:r>
            <a:endParaRPr lang="ru-RU" sz="1200" b="1" dirty="0">
              <a:solidFill>
                <a:prstClr val="black"/>
              </a:solidFill>
              <a:latin typeface="Times New Roman" pitchFamily="18" charset="0"/>
              <a:cs typeface="Times New Roman" pitchFamily="18" charset="0"/>
            </a:endParaRPr>
          </a:p>
          <a:p>
            <a:pPr lvl="0" algn="just"/>
            <a:r>
              <a:rPr lang="ru-RU" sz="1200" b="1" dirty="0" smtClean="0">
                <a:solidFill>
                  <a:prstClr val="black"/>
                </a:solidFill>
                <a:latin typeface="Times New Roman" pitchFamily="18" charset="0"/>
                <a:cs typeface="Times New Roman" pitchFamily="18" charset="0"/>
              </a:rPr>
              <a:t> профилактика </a:t>
            </a:r>
            <a:r>
              <a:rPr lang="ru-RU" sz="1200" b="1" dirty="0">
                <a:solidFill>
                  <a:prstClr val="black"/>
                </a:solidFill>
                <a:latin typeface="Times New Roman" pitchFamily="18" charset="0"/>
                <a:cs typeface="Times New Roman" pitchFamily="18" charset="0"/>
              </a:rPr>
              <a:t>семейного неблагополучия и социального сиротства </a:t>
            </a:r>
            <a:r>
              <a:rPr lang="ru-RU" sz="1200" b="1" dirty="0" smtClean="0">
                <a:solidFill>
                  <a:prstClr val="black"/>
                </a:solidFill>
                <a:latin typeface="Times New Roman" pitchFamily="18" charset="0"/>
                <a:cs typeface="Times New Roman" pitchFamily="18" charset="0"/>
              </a:rPr>
              <a:t>несовершеннолетних (</a:t>
            </a:r>
            <a:r>
              <a:rPr lang="ru-RU" sz="1200" dirty="0">
                <a:solidFill>
                  <a:prstClr val="black"/>
                </a:solidFill>
                <a:latin typeface="Times New Roman" pitchFamily="18" charset="0"/>
                <a:cs typeface="Times New Roman" pitchFamily="18" charset="0"/>
              </a:rPr>
              <a:t>Формирование устойчивой мотивации у граждан, желающих принять на воспитание в семью детей-сирот, и детей, оставшихся без попечения родителей в </a:t>
            </a:r>
            <a:r>
              <a:rPr lang="ru-RU" sz="1200" dirty="0" smtClean="0">
                <a:solidFill>
                  <a:prstClr val="black"/>
                </a:solidFill>
                <a:latin typeface="Times New Roman" pitchFamily="18" charset="0"/>
                <a:cs typeface="Times New Roman" pitchFamily="18" charset="0"/>
              </a:rPr>
              <a:t>семью (показатель – удельный вес переданных детей на воспитание в семью к общей численности детей- сирот – 45%); </a:t>
            </a:r>
            <a:r>
              <a:rPr lang="ru-RU" sz="1200" dirty="0" smtClean="0">
                <a:solidFill>
                  <a:prstClr val="black"/>
                </a:solidFill>
                <a:latin typeface="Times New Roman" pitchFamily="18" charset="0"/>
                <a:cs typeface="Times New Roman" pitchFamily="18" charset="0"/>
              </a:rPr>
              <a:t>оказание </a:t>
            </a:r>
            <a:r>
              <a:rPr lang="ru-RU" sz="1200" dirty="0">
                <a:solidFill>
                  <a:prstClr val="black"/>
                </a:solidFill>
                <a:latin typeface="Times New Roman" pitchFamily="18" charset="0"/>
                <a:cs typeface="Times New Roman" pitchFamily="18" charset="0"/>
              </a:rPr>
              <a:t>социально-правовой помощи семьям, находящихся в трудной жизненной ситуации и семьям, принявшим на воспитание детей, оставшихся без попечения </a:t>
            </a:r>
            <a:r>
              <a:rPr lang="ru-RU" sz="1200" dirty="0" smtClean="0">
                <a:solidFill>
                  <a:prstClr val="black"/>
                </a:solidFill>
                <a:latin typeface="Times New Roman" pitchFamily="18" charset="0"/>
                <a:cs typeface="Times New Roman" pitchFamily="18" charset="0"/>
              </a:rPr>
              <a:t>родителей;</a:t>
            </a:r>
            <a:r>
              <a:rPr lang="ru-RU" sz="1200" dirty="0">
                <a:solidFill>
                  <a:prstClr val="black"/>
                </a:solidFill>
                <a:latin typeface="Times New Roman" pitchFamily="18" charset="0"/>
                <a:cs typeface="Times New Roman" pitchFamily="18" charset="0"/>
              </a:rPr>
              <a:t> </a:t>
            </a:r>
            <a:r>
              <a:rPr lang="ru-RU" sz="1200" dirty="0" smtClean="0">
                <a:solidFill>
                  <a:prstClr val="black"/>
                </a:solidFill>
                <a:latin typeface="Times New Roman" pitchFamily="18" charset="0"/>
                <a:cs typeface="Times New Roman" pitchFamily="18" charset="0"/>
              </a:rPr>
              <a:t>совершенствование </a:t>
            </a:r>
            <a:r>
              <a:rPr lang="ru-RU" sz="1200" dirty="0">
                <a:solidFill>
                  <a:prstClr val="black"/>
                </a:solidFill>
                <a:latin typeface="Times New Roman" pitchFamily="18" charset="0"/>
                <a:cs typeface="Times New Roman" pitchFamily="18" charset="0"/>
              </a:rPr>
              <a:t>мер профилактики жестокого обращения, насилия и иных преступлений в отношении детей в </a:t>
            </a:r>
            <a:r>
              <a:rPr lang="ru-RU" sz="1200" dirty="0" smtClean="0">
                <a:solidFill>
                  <a:prstClr val="black"/>
                </a:solidFill>
                <a:latin typeface="Times New Roman" pitchFamily="18" charset="0"/>
                <a:cs typeface="Times New Roman" pitchFamily="18" charset="0"/>
              </a:rPr>
              <a:t>семье; совершенствование </a:t>
            </a:r>
            <a:r>
              <a:rPr lang="ru-RU" sz="1200" dirty="0">
                <a:solidFill>
                  <a:prstClr val="black"/>
                </a:solidFill>
                <a:latin typeface="Times New Roman" pitchFamily="18" charset="0"/>
                <a:cs typeface="Times New Roman" pitchFamily="18" charset="0"/>
              </a:rPr>
              <a:t>методов раннего выявления семейного </a:t>
            </a:r>
            <a:r>
              <a:rPr lang="ru-RU" sz="1200" dirty="0" smtClean="0">
                <a:solidFill>
                  <a:prstClr val="black"/>
                </a:solidFill>
                <a:latin typeface="Times New Roman" pitchFamily="18" charset="0"/>
                <a:cs typeface="Times New Roman" pitchFamily="18" charset="0"/>
              </a:rPr>
              <a:t>неблагополучия);</a:t>
            </a:r>
            <a:endParaRPr lang="ru-RU" sz="1200" b="1" dirty="0">
              <a:solidFill>
                <a:prstClr val="black"/>
              </a:solidFill>
              <a:latin typeface="Times New Roman" pitchFamily="18" charset="0"/>
              <a:cs typeface="Times New Roman" pitchFamily="18" charset="0"/>
            </a:endParaRPr>
          </a:p>
          <a:p>
            <a:pPr lvl="0" algn="just"/>
            <a:r>
              <a:rPr lang="ru-RU" sz="1200" b="1" dirty="0" smtClean="0">
                <a:solidFill>
                  <a:prstClr val="black"/>
                </a:solidFill>
                <a:latin typeface="Times New Roman" pitchFamily="18" charset="0"/>
                <a:cs typeface="Times New Roman" pitchFamily="18" charset="0"/>
              </a:rPr>
              <a:t>- Обеспечение </a:t>
            </a:r>
            <a:r>
              <a:rPr lang="ru-RU" sz="1200" b="1" dirty="0">
                <a:solidFill>
                  <a:prstClr val="black"/>
                </a:solidFill>
                <a:latin typeface="Times New Roman" pitchFamily="18" charset="0"/>
                <a:cs typeface="Times New Roman" pitchFamily="18" charset="0"/>
              </a:rPr>
              <a:t>отдыха и оздоровления детей ЗАТО </a:t>
            </a:r>
            <a:r>
              <a:rPr lang="ru-RU" sz="1200" b="1" dirty="0" smtClean="0">
                <a:solidFill>
                  <a:prstClr val="black"/>
                </a:solidFill>
                <a:latin typeface="Times New Roman" pitchFamily="18" charset="0"/>
                <a:cs typeface="Times New Roman" pitchFamily="18" charset="0"/>
              </a:rPr>
              <a:t>г. </a:t>
            </a:r>
            <a:r>
              <a:rPr lang="ru-RU" sz="1200" b="1" dirty="0" smtClean="0">
                <a:solidFill>
                  <a:prstClr val="black"/>
                </a:solidFill>
                <a:latin typeface="Times New Roman" pitchFamily="18" charset="0"/>
                <a:cs typeface="Times New Roman" pitchFamily="18" charset="0"/>
              </a:rPr>
              <a:t>Североморск </a:t>
            </a:r>
            <a:r>
              <a:rPr lang="ru-RU" sz="1200" dirty="0" smtClean="0">
                <a:solidFill>
                  <a:prstClr val="black"/>
                </a:solidFill>
                <a:latin typeface="Times New Roman" pitchFamily="18" charset="0"/>
                <a:cs typeface="Times New Roman" pitchFamily="18" charset="0"/>
              </a:rPr>
              <a:t>(результат – количество отдохнувших и оздоровившихся детей в </a:t>
            </a:r>
            <a:r>
              <a:rPr lang="ru-RU" sz="1200" dirty="0" smtClean="0">
                <a:solidFill>
                  <a:prstClr val="black"/>
                </a:solidFill>
                <a:latin typeface="Times New Roman" pitchFamily="18" charset="0"/>
                <a:cs typeface="Times New Roman" pitchFamily="18" charset="0"/>
              </a:rPr>
              <a:t>общей численности детей -40,1)</a:t>
            </a:r>
            <a:endParaRPr lang="ru-RU" sz="1400" b="1" dirty="0">
              <a:solidFill>
                <a:prstClr val="black"/>
              </a:solidFill>
              <a:latin typeface="Times New Roman" pitchFamily="18" charset="0"/>
              <a:cs typeface="Times New Roman" pitchFamily="18" charset="0"/>
            </a:endParaRPr>
          </a:p>
        </p:txBody>
      </p:sp>
      <p:sp>
        <p:nvSpPr>
          <p:cNvPr id="4" name="Стрелка вправо 3"/>
          <p:cNvSpPr/>
          <p:nvPr/>
        </p:nvSpPr>
        <p:spPr>
          <a:xfrm rot="4428902">
            <a:off x="3932482" y="2137533"/>
            <a:ext cx="3998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5929110">
            <a:off x="1239240" y="2136969"/>
            <a:ext cx="4115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51520" y="332656"/>
            <a:ext cx="8269636" cy="5539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500" b="1" dirty="0"/>
              <a:t>Основные цели муниципальных программ ЗАТО г. Североморск и </a:t>
            </a:r>
          </a:p>
          <a:p>
            <a:r>
              <a:rPr lang="ru-RU" sz="1500" b="1" dirty="0"/>
              <a:t>показатели (индикаторы), планируемые к достижению в результате их </a:t>
            </a:r>
            <a:r>
              <a:rPr lang="ru-RU" sz="1500" b="1" dirty="0" smtClean="0"/>
              <a:t>реализации </a:t>
            </a:r>
            <a:r>
              <a:rPr lang="ru-RU" sz="1500" b="1" dirty="0"/>
              <a:t>в 2016 году</a:t>
            </a:r>
            <a:endParaRPr lang="ru-RU" sz="1500" b="1" dirty="0"/>
          </a:p>
        </p:txBody>
      </p:sp>
      <p:pic>
        <p:nvPicPr>
          <p:cNvPr id="7"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222932"/>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51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25" y="332656"/>
            <a:ext cx="8569805"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500" b="1" dirty="0"/>
              <a:t>Основные цели муниципальных программ ЗАТО г. Североморск и </a:t>
            </a:r>
          </a:p>
          <a:p>
            <a:r>
              <a:rPr lang="ru-RU" sz="1500" b="1" dirty="0"/>
              <a:t>показатели (индикаторы), планируемые к достижению в результате их </a:t>
            </a:r>
            <a:r>
              <a:rPr lang="ru-RU" sz="1500" b="1" dirty="0" smtClean="0"/>
              <a:t>реализации в 2016 году </a:t>
            </a:r>
            <a:endParaRPr lang="ru-RU" sz="1500" b="1" dirty="0"/>
          </a:p>
        </p:txBody>
      </p:sp>
      <p:sp>
        <p:nvSpPr>
          <p:cNvPr id="3" name="Овал 2"/>
          <p:cNvSpPr/>
          <p:nvPr/>
        </p:nvSpPr>
        <p:spPr>
          <a:xfrm>
            <a:off x="323528" y="1190440"/>
            <a:ext cx="4968552" cy="129950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«Культура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ЗАТО г.Североморск»</a:t>
            </a:r>
            <a:endParaRPr kumimoji="0" lang="ru-RU" sz="14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Прямоугольник 3"/>
          <p:cNvSpPr/>
          <p:nvPr/>
        </p:nvSpPr>
        <p:spPr>
          <a:xfrm>
            <a:off x="323528" y="2990052"/>
            <a:ext cx="8511802" cy="3600986"/>
          </a:xfrm>
          <a:prstGeom prst="rect">
            <a:avLst/>
          </a:prstGeom>
        </p:spPr>
        <p:txBody>
          <a:bodyPr wrap="square">
            <a:spAutoFit/>
          </a:bodyPr>
          <a:lstStyle/>
          <a:p>
            <a:pPr lvl="0" algn="just"/>
            <a:r>
              <a:rPr lang="ru-RU" sz="1200" b="1" dirty="0" smtClean="0">
                <a:solidFill>
                  <a:prstClr val="black"/>
                </a:solidFill>
                <a:latin typeface="Times New Roman" pitchFamily="18" charset="0"/>
                <a:cs typeface="Times New Roman" pitchFamily="18" charset="0"/>
              </a:rPr>
              <a:t>- Выявление </a:t>
            </a:r>
            <a:r>
              <a:rPr lang="ru-RU" sz="1200" b="1" dirty="0">
                <a:solidFill>
                  <a:prstClr val="black"/>
                </a:solidFill>
                <a:latin typeface="Times New Roman" pitchFamily="18" charset="0"/>
                <a:cs typeface="Times New Roman" pitchFamily="18" charset="0"/>
              </a:rPr>
              <a:t>и целенаправленное обучение детей и подростков музыкальному, изобразительному, хореографическому и театральному искусству, развитие мотивации личности к познанию и творчеству, развитие творческих способностей личности, реализация дополнительных образовательных программ художественно-эстетической направленности в интересах личности, общества, </a:t>
            </a:r>
            <a:r>
              <a:rPr lang="ru-RU" sz="1200" b="1" dirty="0" smtClean="0">
                <a:solidFill>
                  <a:prstClr val="black"/>
                </a:solidFill>
                <a:latin typeface="Times New Roman" pitchFamily="18" charset="0"/>
                <a:cs typeface="Times New Roman" pitchFamily="18" charset="0"/>
              </a:rPr>
              <a:t>государства</a:t>
            </a:r>
            <a:r>
              <a:rPr lang="ru-RU" sz="1200" b="1" dirty="0">
                <a:solidFill>
                  <a:prstClr val="black"/>
                </a:solidFill>
                <a:latin typeface="Times New Roman" pitchFamily="18" charset="0"/>
                <a:cs typeface="Times New Roman" pitchFamily="18" charset="0"/>
              </a:rPr>
              <a:t> </a:t>
            </a:r>
            <a:r>
              <a:rPr lang="ru-RU" sz="1200" dirty="0" smtClean="0">
                <a:solidFill>
                  <a:prstClr val="black"/>
                </a:solidFill>
                <a:latin typeface="Times New Roman" pitchFamily="18" charset="0"/>
                <a:cs typeface="Times New Roman" pitchFamily="18" charset="0"/>
              </a:rPr>
              <a:t>(количество детей, участвующих в творческих мероприятиях 9,9% от общей численности детей);</a:t>
            </a:r>
            <a:endParaRPr lang="ru-RU" sz="1200" dirty="0" smtClean="0">
              <a:solidFill>
                <a:prstClr val="black"/>
              </a:solidFill>
              <a:latin typeface="Times New Roman" pitchFamily="18" charset="0"/>
              <a:cs typeface="Times New Roman" pitchFamily="18" charset="0"/>
            </a:endParaRPr>
          </a:p>
          <a:p>
            <a:pPr algn="just"/>
            <a:r>
              <a:rPr lang="ru-RU" sz="1200" b="1" dirty="0" smtClean="0">
                <a:solidFill>
                  <a:prstClr val="black"/>
                </a:solidFill>
                <a:latin typeface="Times New Roman" pitchFamily="18" charset="0"/>
                <a:cs typeface="Times New Roman" pitchFamily="18" charset="0"/>
              </a:rPr>
              <a:t>- Удовлетворение </a:t>
            </a:r>
            <a:r>
              <a:rPr lang="ru-RU" sz="1200" b="1" dirty="0">
                <a:solidFill>
                  <a:prstClr val="black"/>
                </a:solidFill>
                <a:latin typeface="Times New Roman" pitchFamily="18" charset="0"/>
                <a:cs typeface="Times New Roman" pitchFamily="18" charset="0"/>
              </a:rPr>
              <a:t>информационных потребностей жителей ЗАТО </a:t>
            </a:r>
            <a:r>
              <a:rPr lang="ru-RU" sz="1200" b="1" dirty="0" smtClean="0">
                <a:solidFill>
                  <a:prstClr val="black"/>
                </a:solidFill>
                <a:latin typeface="Times New Roman" pitchFamily="18" charset="0"/>
                <a:cs typeface="Times New Roman" pitchFamily="18" charset="0"/>
              </a:rPr>
              <a:t>г. Североморск, </a:t>
            </a:r>
            <a:r>
              <a:rPr lang="ru-RU" sz="1200" b="1" dirty="0">
                <a:solidFill>
                  <a:prstClr val="black"/>
                </a:solidFill>
                <a:latin typeface="Times New Roman" pitchFamily="18" charset="0"/>
                <a:cs typeface="Times New Roman" pitchFamily="18" charset="0"/>
              </a:rPr>
              <a:t>используя лучшие образцы мирового культурного наследия, обеспечение свободного доступа к информации, знаниям и </a:t>
            </a:r>
            <a:r>
              <a:rPr lang="ru-RU" sz="1200" b="1" dirty="0" smtClean="0">
                <a:solidFill>
                  <a:prstClr val="black"/>
                </a:solidFill>
                <a:latin typeface="Times New Roman" pitchFamily="18" charset="0"/>
                <a:cs typeface="Times New Roman" pitchFamily="18" charset="0"/>
              </a:rPr>
              <a:t>культуре</a:t>
            </a:r>
            <a:r>
              <a:rPr lang="ru-RU" sz="1200" dirty="0">
                <a:solidFill>
                  <a:prstClr val="black"/>
                </a:solidFill>
                <a:latin typeface="Times New Roman" pitchFamily="18" charset="0"/>
                <a:cs typeface="Times New Roman" pitchFamily="18" charset="0"/>
              </a:rPr>
              <a:t>(количество документов, выданных из фондов библиотек – 735 870 ед</a:t>
            </a:r>
            <a:r>
              <a:rPr lang="ru-RU" sz="1200" dirty="0" smtClean="0">
                <a:solidFill>
                  <a:prstClr val="black"/>
                </a:solidFill>
                <a:latin typeface="Times New Roman" pitchFamily="18" charset="0"/>
                <a:cs typeface="Times New Roman" pitchFamily="18" charset="0"/>
              </a:rPr>
              <a:t>.)</a:t>
            </a:r>
            <a:r>
              <a:rPr lang="ru-RU" sz="1200" b="1" dirty="0" smtClean="0">
                <a:solidFill>
                  <a:prstClr val="black"/>
                </a:solidFill>
                <a:latin typeface="Times New Roman" pitchFamily="18" charset="0"/>
                <a:cs typeface="Times New Roman" pitchFamily="18" charset="0"/>
              </a:rPr>
              <a:t>; </a:t>
            </a:r>
            <a:endParaRPr lang="ru-RU" sz="1200" b="1" dirty="0">
              <a:solidFill>
                <a:prstClr val="black"/>
              </a:solidFill>
              <a:latin typeface="Times New Roman" pitchFamily="18" charset="0"/>
              <a:cs typeface="Times New Roman" pitchFamily="18" charset="0"/>
            </a:endParaRPr>
          </a:p>
          <a:p>
            <a:r>
              <a:rPr lang="ru-RU" sz="1200" b="1" dirty="0" smtClean="0">
                <a:solidFill>
                  <a:prstClr val="black"/>
                </a:solidFill>
                <a:latin typeface="Times New Roman" pitchFamily="18" charset="0"/>
                <a:cs typeface="Times New Roman" pitchFamily="18" charset="0"/>
              </a:rPr>
              <a:t>- Реализация </a:t>
            </a:r>
            <a:r>
              <a:rPr lang="ru-RU" sz="1200" b="1" dirty="0">
                <a:solidFill>
                  <a:prstClr val="black"/>
                </a:solidFill>
                <a:latin typeface="Times New Roman" pitchFamily="18" charset="0"/>
                <a:cs typeface="Times New Roman" pitchFamily="18" charset="0"/>
              </a:rPr>
              <a:t>права граждан на занятие творческой деятельности, создание условий для организации досуга жителей ЗАТО </a:t>
            </a:r>
            <a:r>
              <a:rPr lang="ru-RU" sz="1200" b="1" dirty="0" smtClean="0">
                <a:solidFill>
                  <a:prstClr val="black"/>
                </a:solidFill>
                <a:latin typeface="Times New Roman" pitchFamily="18" charset="0"/>
                <a:cs typeface="Times New Roman" pitchFamily="18" charset="0"/>
              </a:rPr>
              <a:t>г. </a:t>
            </a:r>
            <a:r>
              <a:rPr lang="ru-RU" sz="1200" b="1" dirty="0" smtClean="0">
                <a:latin typeface="Times New Roman" pitchFamily="18" charset="0"/>
                <a:cs typeface="Times New Roman" pitchFamily="18" charset="0"/>
              </a:rPr>
              <a:t>Североморск (</a:t>
            </a:r>
            <a:r>
              <a:rPr lang="ru-RU" sz="1200" dirty="0" smtClean="0">
                <a:latin typeface="Times New Roman" pitchFamily="18" charset="0"/>
                <a:cs typeface="Times New Roman" pitchFamily="18" charset="0"/>
              </a:rPr>
              <a:t>посещаемость </a:t>
            </a:r>
            <a:r>
              <a:rPr lang="ru-RU" sz="1200" dirty="0">
                <a:latin typeface="Times New Roman" pitchFamily="18" charset="0"/>
                <a:cs typeface="Times New Roman" pitchFamily="18" charset="0"/>
              </a:rPr>
              <a:t>мероприятий клубных учреждений- 245,5 тыс. чел</a:t>
            </a:r>
            <a:r>
              <a:rPr lang="ru-RU" sz="1200" dirty="0" smtClean="0">
                <a:latin typeface="Times New Roman" pitchFamily="18" charset="0"/>
                <a:cs typeface="Times New Roman" pitchFamily="18" charset="0"/>
              </a:rPr>
              <a:t>., посещаемость </a:t>
            </a:r>
            <a:r>
              <a:rPr lang="ru-RU" sz="1200" dirty="0">
                <a:latin typeface="Times New Roman" pitchFamily="18" charset="0"/>
                <a:cs typeface="Times New Roman" pitchFamily="18" charset="0"/>
              </a:rPr>
              <a:t>музея- 102,7 тыс. чел</a:t>
            </a:r>
            <a:r>
              <a:rPr lang="ru-RU" sz="1200" dirty="0" smtClean="0">
                <a:latin typeface="Times New Roman" pitchFamily="18" charset="0"/>
                <a:cs typeface="Times New Roman" pitchFamily="18" charset="0"/>
              </a:rPr>
              <a:t>., увеличение </a:t>
            </a:r>
            <a:r>
              <a:rPr lang="ru-RU" sz="1200" dirty="0">
                <a:latin typeface="Times New Roman" pitchFamily="18" charset="0"/>
                <a:cs typeface="Times New Roman" pitchFamily="18" charset="0"/>
              </a:rPr>
              <a:t>количество экспонатов музея- количество экспонатов- 5046 </a:t>
            </a:r>
            <a:r>
              <a:rPr lang="ru-RU" sz="1200" dirty="0" err="1" smtClean="0">
                <a:latin typeface="Times New Roman" pitchFamily="18" charset="0"/>
                <a:cs typeface="Times New Roman" pitchFamily="18" charset="0"/>
              </a:rPr>
              <a:t>ед</a:t>
            </a: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p>
            <a:pPr lvl="0" algn="just"/>
            <a:r>
              <a:rPr lang="ru-RU" sz="1200" b="1" dirty="0" smtClean="0">
                <a:solidFill>
                  <a:prstClr val="black"/>
                </a:solidFill>
                <a:latin typeface="Times New Roman" pitchFamily="18" charset="0"/>
                <a:cs typeface="Times New Roman" pitchFamily="18" charset="0"/>
              </a:rPr>
              <a:t>- Создание </a:t>
            </a:r>
            <a:r>
              <a:rPr lang="ru-RU" sz="1200" b="1" dirty="0">
                <a:solidFill>
                  <a:prstClr val="black"/>
                </a:solidFill>
                <a:latin typeface="Times New Roman" pitchFamily="18" charset="0"/>
                <a:cs typeface="Times New Roman" pitchFamily="18" charset="0"/>
              </a:rPr>
              <a:t>условий для сохранения, изучения и популяризации культурного и исторического наследия ЗАТО </a:t>
            </a:r>
            <a:r>
              <a:rPr lang="ru-RU" sz="1200" b="1" dirty="0" smtClean="0">
                <a:solidFill>
                  <a:prstClr val="black"/>
                </a:solidFill>
                <a:latin typeface="Times New Roman" pitchFamily="18" charset="0"/>
                <a:cs typeface="Times New Roman" pitchFamily="18" charset="0"/>
              </a:rPr>
              <a:t>г. Североморск, </a:t>
            </a:r>
            <a:r>
              <a:rPr lang="ru-RU" sz="1200" b="1" dirty="0">
                <a:solidFill>
                  <a:prstClr val="black"/>
                </a:solidFill>
                <a:latin typeface="Times New Roman" pitchFamily="18" charset="0"/>
                <a:cs typeface="Times New Roman" pitchFamily="18" charset="0"/>
              </a:rPr>
              <a:t>Северного флота, формирование интереса к отечественной истории и культуре, уважительного отношения к нравственным ценностям прошлых поколений, формирование гражданского демократического сознания, активной жизненной позиции, гордости за свое Отечество, чувства сопричастности к прошлому и настоящему малой </a:t>
            </a:r>
            <a:r>
              <a:rPr lang="ru-RU" sz="1200" b="1" dirty="0" smtClean="0">
                <a:solidFill>
                  <a:prstClr val="black"/>
                </a:solidFill>
                <a:latin typeface="Times New Roman" pitchFamily="18" charset="0"/>
                <a:cs typeface="Times New Roman" pitchFamily="18" charset="0"/>
              </a:rPr>
              <a:t>Родины - </a:t>
            </a:r>
            <a:r>
              <a:rPr lang="ru-RU" sz="1200" b="1" dirty="0" smtClean="0">
                <a:solidFill>
                  <a:prstClr val="black"/>
                </a:solidFill>
                <a:latin typeface="Times New Roman" pitchFamily="18" charset="0"/>
                <a:cs typeface="Times New Roman" pitchFamily="18" charset="0"/>
              </a:rPr>
              <a:t>Сохранение </a:t>
            </a:r>
            <a:r>
              <a:rPr lang="ru-RU" sz="1200" b="1" dirty="0">
                <a:solidFill>
                  <a:prstClr val="black"/>
                </a:solidFill>
                <a:latin typeface="Times New Roman" pitchFamily="18" charset="0"/>
                <a:cs typeface="Times New Roman" pitchFamily="18" charset="0"/>
              </a:rPr>
              <a:t>историко-культурного наследия ЗАТО г. Североморск, популяризация, обеспечение доступа населения к объектам культурного наследия, формирование нравственной и духовной культуры, патриотического сознания и гражданской позиции жителей ЗАТО </a:t>
            </a:r>
            <a:r>
              <a:rPr lang="ru-RU" sz="1200" b="1" dirty="0" smtClean="0">
                <a:solidFill>
                  <a:prstClr val="black"/>
                </a:solidFill>
                <a:latin typeface="Times New Roman" pitchFamily="18" charset="0"/>
                <a:cs typeface="Times New Roman" pitchFamily="18" charset="0"/>
              </a:rPr>
              <a:t>г. </a:t>
            </a:r>
            <a:r>
              <a:rPr lang="ru-RU" sz="1200" b="1" dirty="0" smtClean="0">
                <a:solidFill>
                  <a:prstClr val="black"/>
                </a:solidFill>
                <a:latin typeface="Times New Roman" pitchFamily="18" charset="0"/>
                <a:cs typeface="Times New Roman" pitchFamily="18" charset="0"/>
              </a:rPr>
              <a:t>Североморск</a:t>
            </a:r>
            <a:r>
              <a:rPr lang="ru-RU" sz="1200" dirty="0">
                <a:solidFill>
                  <a:prstClr val="black"/>
                </a:solidFill>
                <a:latin typeface="Times New Roman" pitchFamily="18" charset="0"/>
                <a:cs typeface="Times New Roman" pitchFamily="18" charset="0"/>
              </a:rPr>
              <a:t> (результат: количество жителей посетивших мероприятия – 5 456 чел</a:t>
            </a:r>
            <a:r>
              <a:rPr lang="ru-RU" sz="1200" dirty="0" smtClean="0">
                <a:solidFill>
                  <a:prstClr val="black"/>
                </a:solidFill>
                <a:latin typeface="Times New Roman" pitchFamily="18" charset="0"/>
                <a:cs typeface="Times New Roman" pitchFamily="18" charset="0"/>
              </a:rPr>
              <a:t>.)</a:t>
            </a:r>
            <a:r>
              <a:rPr lang="ru-RU" sz="1200" b="1" dirty="0" smtClean="0">
                <a:solidFill>
                  <a:prstClr val="black"/>
                </a:solidFill>
                <a:latin typeface="Times New Roman" pitchFamily="18" charset="0"/>
                <a:cs typeface="Times New Roman" pitchFamily="18" charset="0"/>
              </a:rPr>
              <a:t>.</a:t>
            </a:r>
            <a:endParaRPr lang="ru-RU" sz="1150" b="1" dirty="0">
              <a:solidFill>
                <a:prstClr val="black"/>
              </a:solidFill>
              <a:latin typeface="Times New Roman" pitchFamily="18" charset="0"/>
              <a:cs typeface="Times New Roman" pitchFamily="18" charset="0"/>
            </a:endParaRPr>
          </a:p>
        </p:txBody>
      </p:sp>
      <p:sp>
        <p:nvSpPr>
          <p:cNvPr id="5" name="Стрелка вправо 4"/>
          <p:cNvSpPr/>
          <p:nvPr/>
        </p:nvSpPr>
        <p:spPr>
          <a:xfrm rot="4221756">
            <a:off x="4303323" y="2391645"/>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6032757">
            <a:off x="1196550" y="2463062"/>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261586"/>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8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3858156514"/>
              </p:ext>
            </p:extLst>
          </p:nvPr>
        </p:nvGraphicFramePr>
        <p:xfrm>
          <a:off x="3131840" y="4365104"/>
          <a:ext cx="273630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793461" y="908720"/>
            <a:ext cx="2089033" cy="369332"/>
          </a:xfrm>
          <a:prstGeom prst="rect">
            <a:avLst/>
          </a:prstGeom>
          <a:solidFill>
            <a:schemeClr val="accent2">
              <a:lumMod val="20000"/>
              <a:lumOff val="80000"/>
            </a:schemeClr>
          </a:solidFill>
          <a:ln>
            <a:solidFill>
              <a:schemeClr val="accent1"/>
            </a:solidFill>
          </a:ln>
        </p:spPr>
        <p:txBody>
          <a:bodyPr wrap="none" rtlCol="0">
            <a:spAutoFit/>
          </a:bodyPr>
          <a:lstStyle/>
          <a:p>
            <a:r>
              <a:rPr lang="ru-RU" dirty="0" smtClean="0"/>
              <a:t>Социальная сфера</a:t>
            </a:r>
            <a:endParaRPr lang="ru-RU" dirty="0"/>
          </a:p>
        </p:txBody>
      </p:sp>
      <p:graphicFrame>
        <p:nvGraphicFramePr>
          <p:cNvPr id="4" name="Диаграмма 3"/>
          <p:cNvGraphicFramePr/>
          <p:nvPr>
            <p:extLst>
              <p:ext uri="{D42A27DB-BD31-4B8C-83A1-F6EECF244321}">
                <p14:modId xmlns:p14="http://schemas.microsoft.com/office/powerpoint/2010/main" val="1390527159"/>
              </p:ext>
            </p:extLst>
          </p:nvPr>
        </p:nvGraphicFramePr>
        <p:xfrm>
          <a:off x="251521" y="1268760"/>
          <a:ext cx="2880319"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val="2787896203"/>
              </p:ext>
            </p:extLst>
          </p:nvPr>
        </p:nvGraphicFramePr>
        <p:xfrm>
          <a:off x="179513" y="4077072"/>
          <a:ext cx="2952327" cy="252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val="3213940172"/>
              </p:ext>
            </p:extLst>
          </p:nvPr>
        </p:nvGraphicFramePr>
        <p:xfrm>
          <a:off x="5868143" y="4077072"/>
          <a:ext cx="2736305"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Диаграмма 6"/>
          <p:cNvGraphicFramePr/>
          <p:nvPr>
            <p:extLst>
              <p:ext uri="{D42A27DB-BD31-4B8C-83A1-F6EECF244321}">
                <p14:modId xmlns:p14="http://schemas.microsoft.com/office/powerpoint/2010/main" val="3967376278"/>
              </p:ext>
            </p:extLst>
          </p:nvPr>
        </p:nvGraphicFramePr>
        <p:xfrm>
          <a:off x="6012453" y="1268760"/>
          <a:ext cx="3131547"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Диаграмма 7"/>
          <p:cNvGraphicFramePr/>
          <p:nvPr>
            <p:extLst>
              <p:ext uri="{D42A27DB-BD31-4B8C-83A1-F6EECF244321}">
                <p14:modId xmlns:p14="http://schemas.microsoft.com/office/powerpoint/2010/main" val="1213192338"/>
              </p:ext>
            </p:extLst>
          </p:nvPr>
        </p:nvGraphicFramePr>
        <p:xfrm>
          <a:off x="3203848" y="1268760"/>
          <a:ext cx="2808312" cy="2520280"/>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p:cNvSpPr txBox="1"/>
          <p:nvPr/>
        </p:nvSpPr>
        <p:spPr>
          <a:xfrm>
            <a:off x="1688719" y="188640"/>
            <a:ext cx="6298519" cy="64633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Основные показатели прогноза </a:t>
            </a:r>
          </a:p>
          <a:p>
            <a:pPr algn="ctr"/>
            <a:r>
              <a:rPr lang="ru-RU" dirty="0" smtClean="0"/>
              <a:t>социально – экономического развития ЗАТО г. Североморск</a:t>
            </a:r>
            <a:endParaRPr lang="ru-RU" dirty="0"/>
          </a:p>
        </p:txBody>
      </p:sp>
    </p:spTree>
    <p:extLst>
      <p:ext uri="{BB962C8B-B14F-4D97-AF65-F5344CB8AC3E}">
        <p14:creationId xmlns:p14="http://schemas.microsoft.com/office/powerpoint/2010/main" val="624553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11888" y="1268760"/>
            <a:ext cx="5365273" cy="8700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Муниципальная программа «</a:t>
            </a:r>
            <a:r>
              <a:rPr lang="ru-RU" sz="1400" b="1" kern="0" dirty="0" smtClean="0">
                <a:solidFill>
                  <a:schemeClr val="tx1"/>
                </a:solidFill>
                <a:latin typeface="Times New Roman" pitchFamily="18" charset="0"/>
                <a:cs typeface="Times New Roman" pitchFamily="18" charset="0"/>
              </a:rPr>
              <a:t>Обеспечение комфортной среды в ЗАТО г. Североморск</a:t>
            </a:r>
            <a:r>
              <a:rPr kumimoji="0" lang="ru-RU" sz="14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ru-RU" sz="1400" b="1"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TextBox 3"/>
          <p:cNvSpPr txBox="1"/>
          <p:nvPr/>
        </p:nvSpPr>
        <p:spPr>
          <a:xfrm>
            <a:off x="327676" y="3068960"/>
            <a:ext cx="8137779" cy="3493264"/>
          </a:xfrm>
          <a:prstGeom prst="rect">
            <a:avLst/>
          </a:prstGeom>
          <a:noFill/>
        </p:spPr>
        <p:txBody>
          <a:bodyPr wrap="square" rtlCol="0">
            <a:spAutoFit/>
          </a:bodyPr>
          <a:lstStyle/>
          <a:p>
            <a:pPr marL="266700" indent="-266700"/>
            <a:r>
              <a:rPr lang="ru-RU" sz="1300" b="1" dirty="0" smtClean="0">
                <a:latin typeface="Times New Roman" pitchFamily="18" charset="0"/>
                <a:cs typeface="Times New Roman" pitchFamily="18" charset="0"/>
              </a:rPr>
              <a:t>Обеспечение комфортной среды для жителей ЗАТО г. Североморск:</a:t>
            </a:r>
          </a:p>
          <a:p>
            <a:pPr marL="266700" indent="-266700">
              <a:buFontTx/>
              <a:buChar char="-"/>
            </a:pPr>
            <a:r>
              <a:rPr lang="ru-RU" sz="1300" dirty="0" smtClean="0">
                <a:latin typeface="Times New Roman" pitchFamily="18" charset="0"/>
                <a:cs typeface="Times New Roman" pitchFamily="18" charset="0"/>
              </a:rPr>
              <a:t>Проведение комплексных мероприятий по сохранности автомобильных дорог общего пользования местного </a:t>
            </a:r>
            <a:r>
              <a:rPr lang="ru-RU" sz="1300" dirty="0" smtClean="0">
                <a:latin typeface="Times New Roman" pitchFamily="18" charset="0"/>
                <a:cs typeface="Times New Roman" pitchFamily="18" charset="0"/>
              </a:rPr>
              <a:t>значения (площадь отремонтированных дорог – 4 130 кв. м), дворовых </a:t>
            </a:r>
            <a:r>
              <a:rPr lang="ru-RU" sz="1300" dirty="0" smtClean="0">
                <a:latin typeface="Times New Roman" pitchFamily="18" charset="0"/>
                <a:cs typeface="Times New Roman" pitchFamily="18" charset="0"/>
              </a:rPr>
              <a:t>территорий и проездов к дворовым территориям многоквартирных домов ЗАТО г. Североморск;</a:t>
            </a:r>
          </a:p>
          <a:p>
            <a:pPr marL="266700" indent="-266700">
              <a:buFontTx/>
              <a:buChar char="-"/>
            </a:pPr>
            <a:r>
              <a:rPr lang="ru-RU" sz="1300" dirty="0" smtClean="0">
                <a:latin typeface="Times New Roman" pitchFamily="18" charset="0"/>
                <a:cs typeface="Times New Roman" pitchFamily="18" charset="0"/>
              </a:rPr>
              <a:t>Создание безопасных и благоприятных условий проживания граждан в муниципальном жилищном фонде ЗАТО г. </a:t>
            </a:r>
            <a:r>
              <a:rPr lang="ru-RU" sz="1300" dirty="0" smtClean="0">
                <a:latin typeface="Times New Roman" pitchFamily="18" charset="0"/>
                <a:cs typeface="Times New Roman" pitchFamily="18" charset="0"/>
              </a:rPr>
              <a:t>Североморск (повышение комфортности и безопасности проживания в муниципальном жилом фонде, снижение физического износа </a:t>
            </a:r>
            <a:r>
              <a:rPr lang="ru-RU" sz="1300" dirty="0" smtClean="0">
                <a:latin typeface="Times New Roman" pitchFamily="18" charset="0"/>
                <a:cs typeface="Times New Roman" pitchFamily="18" charset="0"/>
              </a:rPr>
              <a:t>МКД, уровень взноса на капитальный ремонт – 100%)</a:t>
            </a:r>
            <a:r>
              <a:rPr lang="ru-RU" sz="1300"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pPr marL="266700" indent="-266700">
              <a:buFontTx/>
              <a:buChar char="-"/>
            </a:pPr>
            <a:r>
              <a:rPr lang="ru-RU" sz="1300" dirty="0" smtClean="0">
                <a:latin typeface="Times New Roman" pitchFamily="18" charset="0"/>
                <a:cs typeface="Times New Roman" pitchFamily="18" charset="0"/>
              </a:rPr>
              <a:t>Обеспечение готовности коммунальных систем жизнеобеспечения к </a:t>
            </a:r>
            <a:r>
              <a:rPr lang="ru-RU" sz="1300" dirty="0" err="1" smtClean="0">
                <a:latin typeface="Times New Roman" pitchFamily="18" charset="0"/>
                <a:cs typeface="Times New Roman" pitchFamily="18" charset="0"/>
              </a:rPr>
              <a:t>осенне</a:t>
            </a:r>
            <a:r>
              <a:rPr lang="ru-RU" sz="1300" dirty="0" smtClean="0">
                <a:latin typeface="Times New Roman" pitchFamily="18" charset="0"/>
                <a:cs typeface="Times New Roman" pitchFamily="18" charset="0"/>
              </a:rPr>
              <a:t> – зимнему </a:t>
            </a:r>
            <a:r>
              <a:rPr lang="ru-RU" sz="1300" dirty="0" smtClean="0">
                <a:latin typeface="Times New Roman" pitchFamily="18" charset="0"/>
                <a:cs typeface="Times New Roman" pitchFamily="18" charset="0"/>
              </a:rPr>
              <a:t>периоду (восстановление коммунальных систем – протяженность отремонтированных сетей – 210 </a:t>
            </a:r>
            <a:r>
              <a:rPr lang="ru-RU" sz="1300" dirty="0" err="1" smtClean="0">
                <a:latin typeface="Times New Roman" pitchFamily="18" charset="0"/>
                <a:cs typeface="Times New Roman" pitchFamily="18" charset="0"/>
              </a:rPr>
              <a:t>п.м</a:t>
            </a:r>
            <a:r>
              <a:rPr lang="ru-RU" sz="1300" dirty="0" smtClean="0">
                <a:latin typeface="Times New Roman" pitchFamily="18" charset="0"/>
                <a:cs typeface="Times New Roman" pitchFamily="18" charset="0"/>
              </a:rPr>
              <a:t>);</a:t>
            </a:r>
            <a:endParaRPr lang="ru-RU" sz="1300" dirty="0" smtClean="0">
              <a:latin typeface="Times New Roman" pitchFamily="18" charset="0"/>
              <a:cs typeface="Times New Roman" pitchFamily="18" charset="0"/>
            </a:endParaRPr>
          </a:p>
          <a:p>
            <a:pPr marL="266700" indent="-266700">
              <a:buFontTx/>
              <a:buChar char="-"/>
            </a:pPr>
            <a:r>
              <a:rPr lang="ru-RU" sz="1300" dirty="0" smtClean="0">
                <a:latin typeface="Times New Roman" pitchFamily="18" charset="0"/>
                <a:cs typeface="Times New Roman" pitchFamily="18" charset="0"/>
              </a:rPr>
              <a:t>Обеспечение рационального использования топливно- энергетических ресурсов за счет энергосберегающих </a:t>
            </a:r>
            <a:r>
              <a:rPr lang="ru-RU" sz="1300" dirty="0" smtClean="0">
                <a:latin typeface="Times New Roman" pitchFamily="18" charset="0"/>
                <a:cs typeface="Times New Roman" pitchFamily="18" charset="0"/>
              </a:rPr>
              <a:t>мероприятий (количество муниципальных квартир, в которых установлены ИПУ – 55ед.);</a:t>
            </a:r>
            <a:endParaRPr lang="ru-RU" sz="1300" dirty="0" smtClean="0">
              <a:latin typeface="Times New Roman" pitchFamily="18" charset="0"/>
              <a:cs typeface="Times New Roman" pitchFamily="18" charset="0"/>
            </a:endParaRPr>
          </a:p>
          <a:p>
            <a:pPr marL="266700" indent="-266700">
              <a:buFontTx/>
              <a:buChar char="-"/>
            </a:pPr>
            <a:r>
              <a:rPr lang="ru-RU" sz="1300" dirty="0" smtClean="0">
                <a:latin typeface="Times New Roman" pitchFamily="18" charset="0"/>
                <a:cs typeface="Times New Roman" pitchFamily="18" charset="0"/>
              </a:rPr>
              <a:t>Обеспечение надежности работы наружного </a:t>
            </a:r>
            <a:r>
              <a:rPr lang="ru-RU" sz="1300" dirty="0" smtClean="0">
                <a:latin typeface="Times New Roman" pitchFamily="18" charset="0"/>
                <a:cs typeface="Times New Roman" pitchFamily="18" charset="0"/>
              </a:rPr>
              <a:t>освещения (модернизация и увеличение протяженности муниципальных объектов уличного освещения – увеличение протяженности – на 0,3%);</a:t>
            </a:r>
            <a:endParaRPr lang="ru-RU" sz="1300" dirty="0" smtClean="0">
              <a:latin typeface="Times New Roman" pitchFamily="18" charset="0"/>
              <a:cs typeface="Times New Roman" pitchFamily="18" charset="0"/>
            </a:endParaRPr>
          </a:p>
          <a:p>
            <a:pPr marL="266700" indent="-266700">
              <a:buFontTx/>
              <a:buChar char="-"/>
            </a:pPr>
            <a:r>
              <a:rPr lang="ru-RU" sz="1300" dirty="0" smtClean="0">
                <a:latin typeface="Times New Roman" pitchFamily="18" charset="0"/>
                <a:cs typeface="Times New Roman" pitchFamily="18" charset="0"/>
              </a:rPr>
              <a:t>Повышение благоустройства городских парков и </a:t>
            </a:r>
            <a:r>
              <a:rPr lang="ru-RU" sz="1300" dirty="0" smtClean="0">
                <a:latin typeface="Times New Roman" pitchFamily="18" charset="0"/>
                <a:cs typeface="Times New Roman" pitchFamily="18" charset="0"/>
              </a:rPr>
              <a:t>скверов (обеспечение сохранности и улучшения качества паркового пространства и объектов прочего благоустройства);</a:t>
            </a:r>
            <a:endParaRPr lang="ru-RU" sz="1300" dirty="0" smtClean="0">
              <a:latin typeface="Times New Roman" pitchFamily="18" charset="0"/>
              <a:cs typeface="Times New Roman" pitchFamily="18" charset="0"/>
            </a:endParaRPr>
          </a:p>
          <a:p>
            <a:pPr marL="266700" indent="-266700">
              <a:buFontTx/>
              <a:buChar char="-"/>
            </a:pPr>
            <a:r>
              <a:rPr lang="ru-RU" sz="1300" dirty="0" smtClean="0">
                <a:latin typeface="Times New Roman" pitchFamily="18" charset="0"/>
                <a:cs typeface="Times New Roman" pitchFamily="18" charset="0"/>
              </a:rPr>
              <a:t>Повышение уровня благоустройства территории ЗАТО г. </a:t>
            </a:r>
            <a:r>
              <a:rPr lang="ru-RU" sz="1300" dirty="0">
                <a:latin typeface="Times New Roman" pitchFamily="18" charset="0"/>
                <a:cs typeface="Times New Roman" pitchFamily="18" charset="0"/>
              </a:rPr>
              <a:t>Североморск </a:t>
            </a:r>
            <a:r>
              <a:rPr lang="ru-RU" sz="1300" dirty="0" smtClean="0">
                <a:latin typeface="Times New Roman" pitchFamily="18" charset="0"/>
                <a:cs typeface="Times New Roman" pitchFamily="18" charset="0"/>
              </a:rPr>
              <a:t>(объектов </a:t>
            </a:r>
            <a:r>
              <a:rPr lang="ru-RU" sz="1300" dirty="0">
                <a:latin typeface="Times New Roman" pitchFamily="18" charset="0"/>
                <a:cs typeface="Times New Roman" pitchFamily="18" charset="0"/>
              </a:rPr>
              <a:t>прочего </a:t>
            </a:r>
            <a:r>
              <a:rPr lang="ru-RU" sz="1300" dirty="0" smtClean="0">
                <a:latin typeface="Times New Roman" pitchFamily="18" charset="0"/>
                <a:cs typeface="Times New Roman" pitchFamily="18" charset="0"/>
              </a:rPr>
              <a:t>благоустройства, содержащиеся в удовлетворительном состоянии – 100%)</a:t>
            </a:r>
            <a:endParaRPr lang="ru-RU" sz="1300" dirty="0">
              <a:latin typeface="Times New Roman" pitchFamily="18" charset="0"/>
              <a:cs typeface="Times New Roman" pitchFamily="18" charset="0"/>
            </a:endParaRPr>
          </a:p>
        </p:txBody>
      </p:sp>
      <p:sp>
        <p:nvSpPr>
          <p:cNvPr id="5" name="Стрелка вправо 4"/>
          <p:cNvSpPr/>
          <p:nvPr/>
        </p:nvSpPr>
        <p:spPr>
          <a:xfrm rot="4591191">
            <a:off x="4261964" y="2257937"/>
            <a:ext cx="55221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6112282">
            <a:off x="1385673" y="2255661"/>
            <a:ext cx="5669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27676" y="424602"/>
            <a:ext cx="8420788"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500" b="1" dirty="0"/>
              <a:t>Основные цели муниципальных программ ЗАТО г. Североморск и </a:t>
            </a:r>
          </a:p>
          <a:p>
            <a:r>
              <a:rPr lang="ru-RU" sz="1500" b="1" dirty="0"/>
              <a:t>показатели (индикаторы), планируемые к достижению в результате их </a:t>
            </a:r>
            <a:r>
              <a:rPr lang="ru-RU" sz="1500" b="1" dirty="0" smtClean="0"/>
              <a:t>реализации в 2016 году</a:t>
            </a:r>
            <a:endParaRPr lang="ru-RU" sz="1500" b="1" dirty="0"/>
          </a:p>
        </p:txBody>
      </p:sp>
      <p:pic>
        <p:nvPicPr>
          <p:cNvPr id="8"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082" y="1340768"/>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36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78" y="363047"/>
            <a:ext cx="8269636" cy="5539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1500" b="1" dirty="0"/>
              <a:t>Основные цели муниципальных программ ЗАТО г. Североморск и </a:t>
            </a:r>
          </a:p>
          <a:p>
            <a:r>
              <a:rPr lang="ru-RU" sz="1500" b="1" dirty="0"/>
              <a:t>показатели (индикаторы), планируемые к достижению в результате их </a:t>
            </a:r>
            <a:r>
              <a:rPr lang="ru-RU" sz="1500" b="1" dirty="0" smtClean="0"/>
              <a:t>реализации в 2016 году</a:t>
            </a:r>
            <a:endParaRPr lang="ru-RU" sz="1500" b="1" dirty="0"/>
          </a:p>
        </p:txBody>
      </p:sp>
      <p:sp>
        <p:nvSpPr>
          <p:cNvPr id="3" name="Овал 2"/>
          <p:cNvSpPr/>
          <p:nvPr/>
        </p:nvSpPr>
        <p:spPr>
          <a:xfrm>
            <a:off x="343723" y="987319"/>
            <a:ext cx="4752528" cy="9248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Муниципальная программа «Развитие конкурентоспособной экономики»</a:t>
            </a:r>
            <a:endParaRPr kumimoji="0" lang="ru-RU" sz="1400" b="1" i="0" u="none" strike="noStrike" kern="0" cap="none" spc="0" normalizeH="0" baseline="0" noProof="0" dirty="0">
              <a:ln>
                <a:noFill/>
              </a:ln>
              <a:solidFill>
                <a:schemeClr val="tx1"/>
              </a:solidFill>
              <a:effectLst/>
              <a:uLnTx/>
              <a:uFillTx/>
              <a:latin typeface="Constantia"/>
              <a:ea typeface="+mn-ea"/>
            </a:endParaRPr>
          </a:p>
        </p:txBody>
      </p:sp>
      <p:sp>
        <p:nvSpPr>
          <p:cNvPr id="4" name="Прямоугольник 3"/>
          <p:cNvSpPr/>
          <p:nvPr/>
        </p:nvSpPr>
        <p:spPr>
          <a:xfrm>
            <a:off x="343723" y="2380273"/>
            <a:ext cx="8476749" cy="4031873"/>
          </a:xfrm>
          <a:prstGeom prst="rect">
            <a:avLst/>
          </a:prstGeom>
        </p:spPr>
        <p:txBody>
          <a:bodyPr wrap="square">
            <a:spAutoFit/>
          </a:bodyPr>
          <a:lstStyle/>
          <a:p>
            <a:pPr lvl="0" algn="just"/>
            <a:r>
              <a:rPr lang="ru-RU" sz="1300" b="1" dirty="0" smtClean="0">
                <a:solidFill>
                  <a:prstClr val="black"/>
                </a:solidFill>
                <a:latin typeface="Times New Roman" pitchFamily="18" charset="0"/>
                <a:cs typeface="Times New Roman" pitchFamily="18" charset="0"/>
              </a:rPr>
              <a:t>- Создание </a:t>
            </a:r>
            <a:r>
              <a:rPr lang="ru-RU" sz="1300" b="1" dirty="0">
                <a:solidFill>
                  <a:prstClr val="black"/>
                </a:solidFill>
                <a:latin typeface="Times New Roman" pitchFamily="18" charset="0"/>
                <a:cs typeface="Times New Roman" pitchFamily="18" charset="0"/>
              </a:rPr>
              <a:t>благоприятных условий для динамичного развития малого и среднего предпринимательства, повышения экономической и социальной эффективности его </a:t>
            </a:r>
            <a:r>
              <a:rPr lang="ru-RU" sz="1300" b="1" dirty="0" smtClean="0">
                <a:solidFill>
                  <a:prstClr val="black"/>
                </a:solidFill>
                <a:latin typeface="Times New Roman" pitchFamily="18" charset="0"/>
                <a:cs typeface="Times New Roman" pitchFamily="18" charset="0"/>
              </a:rPr>
              <a:t>деятельности </a:t>
            </a:r>
            <a:r>
              <a:rPr lang="ru-RU" sz="1200" dirty="0" smtClean="0">
                <a:solidFill>
                  <a:prstClr val="black"/>
                </a:solidFill>
                <a:latin typeface="Times New Roman" pitchFamily="18" charset="0"/>
                <a:cs typeface="Times New Roman" pitchFamily="18" charset="0"/>
              </a:rPr>
              <a:t>(О</a:t>
            </a:r>
            <a:r>
              <a:rPr lang="ru-RU" sz="1200" i="1" dirty="0" smtClean="0">
                <a:solidFill>
                  <a:prstClr val="black"/>
                </a:solidFill>
                <a:latin typeface="Times New Roman" pitchFamily="18" charset="0"/>
                <a:cs typeface="Times New Roman" pitchFamily="18" charset="0"/>
              </a:rPr>
              <a:t>казание </a:t>
            </a:r>
            <a:r>
              <a:rPr lang="ru-RU" sz="1200" i="1" dirty="0">
                <a:solidFill>
                  <a:prstClr val="black"/>
                </a:solidFill>
                <a:latin typeface="Times New Roman" pitchFamily="18" charset="0"/>
                <a:cs typeface="Times New Roman" pitchFamily="18" charset="0"/>
              </a:rPr>
              <a:t>информационно-консультационной поддержки субъектам малого и среднего предпринимательства по различным аспектам ведения предпринимательской деятельности</a:t>
            </a:r>
            <a:r>
              <a:rPr lang="ru-RU" sz="1200" i="1" dirty="0" smtClean="0">
                <a:solidFill>
                  <a:prstClr val="black"/>
                </a:solidFill>
                <a:latin typeface="Times New Roman" pitchFamily="18" charset="0"/>
                <a:cs typeface="Times New Roman" pitchFamily="18" charset="0"/>
              </a:rPr>
              <a:t>; повышение </a:t>
            </a:r>
            <a:r>
              <a:rPr lang="ru-RU" sz="1200" i="1" dirty="0">
                <a:solidFill>
                  <a:prstClr val="black"/>
                </a:solidFill>
                <a:latin typeface="Times New Roman" pitchFamily="18" charset="0"/>
                <a:cs typeface="Times New Roman" pitchFamily="18" charset="0"/>
              </a:rPr>
              <a:t>квалификационного уровня субъектов малого и среднего предпринимательства, организация подготовки и переподготовки кадров для субъектов малого и среднего предпринимательства</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повышение общественного статуса и популяризация товаров, работ и услуг местных предпринимателей, поддержка новых направлений предпринимательской деятельности, обеспечивающих положительное влияние на социально-экономическое развитие муниципального образования</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содействие развитию деловой активности в молодежной среде и </a:t>
            </a:r>
            <a:r>
              <a:rPr lang="ru-RU" sz="1200" i="1" dirty="0" err="1">
                <a:solidFill>
                  <a:prstClr val="black"/>
                </a:solidFill>
                <a:latin typeface="Times New Roman" pitchFamily="18" charset="0"/>
                <a:cs typeface="Times New Roman" pitchFamily="18" charset="0"/>
              </a:rPr>
              <a:t>самозанятости</a:t>
            </a:r>
            <a:r>
              <a:rPr lang="ru-RU" sz="1200" i="1" dirty="0">
                <a:solidFill>
                  <a:prstClr val="black"/>
                </a:solidFill>
                <a:latin typeface="Times New Roman" pitchFamily="18" charset="0"/>
                <a:cs typeface="Times New Roman" pitchFamily="18" charset="0"/>
              </a:rPr>
              <a:t> населения</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привлечение предпринимателей к формированию муниципальной политики в области развития малого и среднего предпринимательства, создание условий для конструктивного взаимодействия органов местного самоуправления и предпринимательских </a:t>
            </a:r>
            <a:r>
              <a:rPr lang="ru-RU" sz="1200" i="1" dirty="0" smtClean="0">
                <a:solidFill>
                  <a:prstClr val="black"/>
                </a:solidFill>
                <a:latin typeface="Times New Roman" pitchFamily="18" charset="0"/>
                <a:cs typeface="Times New Roman" pitchFamily="18" charset="0"/>
              </a:rPr>
              <a:t>структур);</a:t>
            </a:r>
            <a:endParaRPr lang="ru-RU" sz="1200" i="1" dirty="0">
              <a:solidFill>
                <a:prstClr val="black"/>
              </a:solidFill>
              <a:latin typeface="Times New Roman" pitchFamily="18" charset="0"/>
              <a:cs typeface="Times New Roman" pitchFamily="18" charset="0"/>
            </a:endParaRPr>
          </a:p>
          <a:p>
            <a:pPr marL="285750" lvl="0" indent="-285750" algn="just">
              <a:buFontTx/>
              <a:buChar char="-"/>
            </a:pPr>
            <a:r>
              <a:rPr lang="ru-RU" sz="1300" b="1" dirty="0" smtClean="0">
                <a:solidFill>
                  <a:prstClr val="black"/>
                </a:solidFill>
                <a:latin typeface="Times New Roman" pitchFamily="18" charset="0"/>
                <a:cs typeface="Times New Roman" pitchFamily="18" charset="0"/>
              </a:rPr>
              <a:t>Повышение </a:t>
            </a:r>
            <a:r>
              <a:rPr lang="ru-RU" sz="1300" b="1" dirty="0">
                <a:solidFill>
                  <a:prstClr val="black"/>
                </a:solidFill>
                <a:latin typeface="Times New Roman" pitchFamily="18" charset="0"/>
                <a:cs typeface="Times New Roman" pitchFamily="18" charset="0"/>
              </a:rPr>
              <a:t>уровня социально-экономической эффективности предприятий потребительского рынка товаров и </a:t>
            </a:r>
            <a:r>
              <a:rPr lang="ru-RU" sz="1300" b="1" dirty="0" smtClean="0">
                <a:solidFill>
                  <a:prstClr val="black"/>
                </a:solidFill>
                <a:latin typeface="Times New Roman" pitchFamily="18" charset="0"/>
                <a:cs typeface="Times New Roman" pitchFamily="18" charset="0"/>
              </a:rPr>
              <a:t>услуг </a:t>
            </a:r>
            <a:r>
              <a:rPr lang="ru-RU" sz="1200" i="1" dirty="0" smtClean="0">
                <a:solidFill>
                  <a:prstClr val="black"/>
                </a:solidFill>
                <a:latin typeface="Times New Roman" pitchFamily="18" charset="0"/>
                <a:cs typeface="Times New Roman" pitchFamily="18" charset="0"/>
              </a:rPr>
              <a:t>(Повышение </a:t>
            </a:r>
            <a:r>
              <a:rPr lang="ru-RU" sz="1200" i="1" dirty="0">
                <a:solidFill>
                  <a:prstClr val="black"/>
                </a:solidFill>
                <a:latin typeface="Times New Roman" pitchFamily="18" charset="0"/>
                <a:cs typeface="Times New Roman" pitchFamily="18" charset="0"/>
              </a:rPr>
              <a:t>ценовой доступности товаров и услуг</a:t>
            </a:r>
            <a:r>
              <a:rPr lang="ru-RU" sz="1200" i="1" dirty="0" smtClean="0">
                <a:solidFill>
                  <a:prstClr val="black"/>
                </a:solidFill>
                <a:latin typeface="Times New Roman" pitchFamily="18" charset="0"/>
                <a:cs typeface="Times New Roman" pitchFamily="18" charset="0"/>
              </a:rPr>
              <a:t>;  </a:t>
            </a:r>
            <a:r>
              <a:rPr lang="ru-RU" sz="1200" i="1" dirty="0">
                <a:solidFill>
                  <a:prstClr val="black"/>
                </a:solidFill>
                <a:latin typeface="Times New Roman" pitchFamily="18" charset="0"/>
                <a:cs typeface="Times New Roman" pitchFamily="18" charset="0"/>
              </a:rPr>
              <a:t>развитие отраслей инфраструктуры, повышение качества и конкурентоспособности производимых и реализуемых товаров и </a:t>
            </a:r>
            <a:r>
              <a:rPr lang="ru-RU" sz="1200" i="1" dirty="0" smtClean="0">
                <a:solidFill>
                  <a:prstClr val="black"/>
                </a:solidFill>
                <a:latin typeface="Times New Roman" pitchFamily="18" charset="0"/>
                <a:cs typeface="Times New Roman" pitchFamily="18" charset="0"/>
              </a:rPr>
              <a:t>услуг</a:t>
            </a:r>
            <a:r>
              <a:rPr lang="ru-RU" sz="1200" i="1" dirty="0" smtClean="0">
                <a:solidFill>
                  <a:prstClr val="black"/>
                </a:solidFill>
                <a:latin typeface="Times New Roman" pitchFamily="18" charset="0"/>
                <a:cs typeface="Times New Roman" pitchFamily="18" charset="0"/>
              </a:rPr>
              <a:t>).</a:t>
            </a:r>
          </a:p>
          <a:p>
            <a:pPr lvl="0" algn="just"/>
            <a:r>
              <a:rPr lang="ru-RU" sz="1200" b="1" dirty="0" smtClean="0">
                <a:latin typeface="Times New Roman" pitchFamily="18" charset="0"/>
                <a:cs typeface="Times New Roman" pitchFamily="18" charset="0"/>
              </a:rPr>
              <a:t>Результаты реализации: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информационно-консультационная, имущественная и  финансовая поддержка субъектов малого и среднего </a:t>
            </a:r>
            <a:r>
              <a:rPr lang="ru-RU" sz="1200" dirty="0" smtClean="0">
                <a:latin typeface="Times New Roman" pitchFamily="18" charset="0"/>
                <a:cs typeface="Times New Roman" pitchFamily="18" charset="0"/>
              </a:rPr>
              <a:t>предпринимательства, обучение </a:t>
            </a:r>
            <a:r>
              <a:rPr lang="ru-RU" sz="1200" dirty="0">
                <a:latin typeface="Times New Roman" pitchFamily="18" charset="0"/>
                <a:cs typeface="Times New Roman" pitchFamily="18" charset="0"/>
              </a:rPr>
              <a:t>потенциальных предпринимателей </a:t>
            </a:r>
            <a:r>
              <a:rPr lang="ru-RU" sz="1200" dirty="0" smtClean="0">
                <a:latin typeface="Times New Roman" pitchFamily="18" charset="0"/>
                <a:cs typeface="Times New Roman" pitchFamily="18" charset="0"/>
              </a:rPr>
              <a:t>–200 чел., </a:t>
            </a:r>
            <a:r>
              <a:rPr lang="ru-RU" sz="1200" dirty="0">
                <a:latin typeface="Times New Roman" pitchFamily="18" charset="0"/>
                <a:cs typeface="Times New Roman" pitchFamily="18" charset="0"/>
              </a:rPr>
              <a:t>предоставление финансовой и имущественной поддержки начинающим предпринимателям- количество получателей поддержки- </a:t>
            </a:r>
            <a:r>
              <a:rPr lang="ru-RU" sz="1200" dirty="0" smtClean="0">
                <a:latin typeface="Times New Roman" pitchFamily="18" charset="0"/>
                <a:cs typeface="Times New Roman" pitchFamily="18" charset="0"/>
              </a:rPr>
              <a:t>45; популяризация </a:t>
            </a:r>
            <a:r>
              <a:rPr lang="ru-RU" sz="1200" dirty="0">
                <a:latin typeface="Times New Roman" pitchFamily="18" charset="0"/>
                <a:cs typeface="Times New Roman" pitchFamily="18" charset="0"/>
              </a:rPr>
              <a:t>товаров и услуг местных товаропроизводителей –  проведение различных смотров и конкурсов - количество </a:t>
            </a:r>
            <a:r>
              <a:rPr lang="ru-RU" sz="1200" dirty="0" smtClean="0">
                <a:latin typeface="Times New Roman" pitchFamily="18" charset="0"/>
                <a:cs typeface="Times New Roman" pitchFamily="18" charset="0"/>
              </a:rPr>
              <a:t>участников - </a:t>
            </a:r>
            <a:r>
              <a:rPr lang="ru-RU" sz="1200" dirty="0">
                <a:latin typeface="Times New Roman" pitchFamily="18" charset="0"/>
                <a:cs typeface="Times New Roman" pitchFamily="18" charset="0"/>
              </a:rPr>
              <a:t>18 ед</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информационно-консультационная поддержка  субъектов потребительского рынка – проведение семинаров, круглых столов- количество участников 79 чел.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совершенствование схем  размещения  объектов торговли и услуг – ежегодная </a:t>
            </a:r>
            <a:r>
              <a:rPr lang="ru-RU" sz="1200" dirty="0" smtClean="0">
                <a:latin typeface="Times New Roman" pitchFamily="18" charset="0"/>
                <a:cs typeface="Times New Roman" pitchFamily="18" charset="0"/>
              </a:rPr>
              <a:t>актуализация.          </a:t>
            </a:r>
            <a:endParaRPr lang="ru-RU" sz="1200" b="1" dirty="0">
              <a:latin typeface="Times New Roman" pitchFamily="18" charset="0"/>
              <a:cs typeface="Times New Roman" pitchFamily="18" charset="0"/>
            </a:endParaRPr>
          </a:p>
        </p:txBody>
      </p:sp>
      <p:sp>
        <p:nvSpPr>
          <p:cNvPr id="5" name="Стрелка вправо 4"/>
          <p:cNvSpPr/>
          <p:nvPr/>
        </p:nvSpPr>
        <p:spPr>
          <a:xfrm rot="4394712">
            <a:off x="4496801" y="1780287"/>
            <a:ext cx="5004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rot="5946209">
            <a:off x="555993" y="1807994"/>
            <a:ext cx="535425" cy="489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C:\Users\shkoda.FINOTDEL\Downloads\Топ_51_5_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082" y="1340768"/>
            <a:ext cx="2016224" cy="11572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348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91680" y="1449517"/>
            <a:ext cx="4810612" cy="307777"/>
          </a:xfrm>
          <a:prstGeom prst="rect">
            <a:avLst/>
          </a:prstGeom>
          <a:solidFill>
            <a:schemeClr val="accent1">
              <a:lumMod val="20000"/>
              <a:lumOff val="80000"/>
            </a:schemeClr>
          </a:solidFill>
          <a:effectLst>
            <a:reflection blurRad="6350" stA="52000" endA="300" endPos="35000" dir="5400000" sy="-100000" algn="bl" rotWithShape="0"/>
          </a:effectLst>
          <a:scene3d>
            <a:camera prst="perspectiveHeroicExtremeRightFacing"/>
            <a:lightRig rig="threePt" dir="t"/>
          </a:scene3d>
        </p:spPr>
        <p:txBody>
          <a:bodyPr wrap="none" rtlCol="0">
            <a:spAutoFit/>
          </a:bodyPr>
          <a:lstStyle/>
          <a:p>
            <a:pPr lvl="0" fontAlgn="ctr"/>
            <a:r>
              <a:rPr lang="ru-RU" sz="1400" b="1" dirty="0" smtClean="0">
                <a:latin typeface="Times New Roman"/>
              </a:rPr>
              <a:t>«Улучшение </a:t>
            </a:r>
            <a:r>
              <a:rPr lang="ru-RU" sz="1400" b="1" dirty="0">
                <a:latin typeface="Times New Roman"/>
              </a:rPr>
              <a:t>качества и  безопасности жизни </a:t>
            </a:r>
            <a:r>
              <a:rPr lang="ru-RU" sz="1400" b="1" dirty="0" smtClean="0">
                <a:latin typeface="Times New Roman"/>
              </a:rPr>
              <a:t>населения»</a:t>
            </a:r>
            <a:endParaRPr lang="ru-RU" sz="1400" b="1" dirty="0">
              <a:latin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44186341"/>
              </p:ext>
            </p:extLst>
          </p:nvPr>
        </p:nvGraphicFramePr>
        <p:xfrm>
          <a:off x="274206" y="2112192"/>
          <a:ext cx="8352928" cy="4466940"/>
        </p:xfrm>
        <a:graphic>
          <a:graphicData uri="http://schemas.openxmlformats.org/drawingml/2006/table">
            <a:tbl>
              <a:tblPr>
                <a:tableStyleId>{5C22544A-7EE6-4342-B048-85BDC9FD1C3A}</a:tableStyleId>
              </a:tblPr>
              <a:tblGrid>
                <a:gridCol w="3783805"/>
                <a:gridCol w="1142281"/>
                <a:gridCol w="1070888"/>
                <a:gridCol w="928103"/>
                <a:gridCol w="713925"/>
                <a:gridCol w="713926"/>
              </a:tblGrid>
              <a:tr h="155648">
                <a:tc rowSpan="2">
                  <a:txBody>
                    <a:bodyPr/>
                    <a:lstStyle/>
                    <a:p>
                      <a:pPr algn="ctr" fontAlgn="ctr"/>
                      <a:r>
                        <a:rPr lang="ru-RU" sz="1200" b="1" i="1" u="none" strike="noStrike" dirty="0">
                          <a:effectLst/>
                        </a:rPr>
                        <a:t>Наименование</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ctr" fontAlgn="ctr"/>
                      <a:r>
                        <a:rPr lang="ru-RU" sz="1200" b="1" i="1" u="none" strike="noStrike" dirty="0">
                          <a:effectLst/>
                        </a:rPr>
                        <a:t>2014</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ctr" fontAlgn="ctr"/>
                      <a:r>
                        <a:rPr lang="ru-RU" sz="1200" b="1" i="1" u="none" strike="noStrike" dirty="0">
                          <a:effectLst/>
                        </a:rPr>
                        <a:t>2015</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ctr" fontAlgn="ctr"/>
                      <a:r>
                        <a:rPr lang="ru-RU" sz="1200" b="1" i="1" u="none" strike="noStrike">
                          <a:effectLst/>
                        </a:rPr>
                        <a:t>2016</a:t>
                      </a:r>
                      <a:endParaRPr lang="ru-RU" sz="1200" b="1" i="1"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rowSpan="2">
                  <a:txBody>
                    <a:bodyPr/>
                    <a:lstStyle/>
                    <a:p>
                      <a:pPr algn="ctr" fontAlgn="ctr"/>
                      <a:r>
                        <a:rPr lang="ru-RU" sz="1200" b="1" i="1" u="none" strike="noStrike">
                          <a:effectLst/>
                        </a:rPr>
                        <a:t>Темп роста 2016 к 2014</a:t>
                      </a:r>
                      <a:endParaRPr lang="ru-RU" sz="1200" b="1" i="1"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rowSpan="2">
                  <a:txBody>
                    <a:bodyPr/>
                    <a:lstStyle/>
                    <a:p>
                      <a:pPr algn="ctr" fontAlgn="ctr"/>
                      <a:r>
                        <a:rPr lang="ru-RU" sz="1200" b="1" i="1" u="none" strike="noStrike">
                          <a:effectLst/>
                        </a:rPr>
                        <a:t>Темп роста 2016 к 2015</a:t>
                      </a:r>
                      <a:endParaRPr lang="ru-RU" sz="1200" b="1" i="1" u="none" strike="noStrike">
                        <a:solidFill>
                          <a:srgbClr val="000000"/>
                        </a:solidFill>
                        <a:effectLst/>
                        <a:latin typeface="Times New Roman"/>
                      </a:endParaRPr>
                    </a:p>
                  </a:txBody>
                  <a:tcPr marL="7782" marR="7782" marT="7782" marB="0" anchor="ctr">
                    <a:solidFill>
                      <a:schemeClr val="accent1">
                        <a:lumMod val="20000"/>
                        <a:lumOff val="80000"/>
                      </a:schemeClr>
                    </a:solidFill>
                  </a:tcPr>
                </a:tc>
              </a:tr>
              <a:tr h="249037">
                <a:tc vMerge="1">
                  <a:txBody>
                    <a:bodyPr/>
                    <a:lstStyle/>
                    <a:p>
                      <a:endParaRPr lang="ru-RU"/>
                    </a:p>
                  </a:txBody>
                  <a:tcPr/>
                </a:tc>
                <a:tc>
                  <a:txBody>
                    <a:bodyPr/>
                    <a:lstStyle/>
                    <a:p>
                      <a:pPr algn="ctr" fontAlgn="ctr"/>
                      <a:r>
                        <a:rPr lang="ru-RU" sz="1200" b="1" i="1" u="none" strike="noStrike" dirty="0">
                          <a:effectLst/>
                        </a:rPr>
                        <a:t>(исполнение)</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ctr" fontAlgn="ctr"/>
                      <a:r>
                        <a:rPr lang="ru-RU" sz="1200" b="1" i="1" u="none" strike="noStrike" dirty="0">
                          <a:effectLst/>
                        </a:rPr>
                        <a:t>(ожидаемая оценка)</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ctr" fontAlgn="ctr"/>
                      <a:r>
                        <a:rPr lang="ru-RU" sz="1200" b="1" i="1" u="none" strike="noStrike" dirty="0">
                          <a:effectLst/>
                        </a:rPr>
                        <a:t> (Проект                Решения) </a:t>
                      </a:r>
                      <a:endParaRPr lang="ru-RU" sz="1200" b="1" i="1"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vMerge="1">
                  <a:txBody>
                    <a:bodyPr/>
                    <a:lstStyle/>
                    <a:p>
                      <a:endParaRPr lang="ru-RU"/>
                    </a:p>
                  </a:txBody>
                  <a:tcPr/>
                </a:tc>
                <a:tc vMerge="1">
                  <a:txBody>
                    <a:bodyPr/>
                    <a:lstStyle/>
                    <a:p>
                      <a:endParaRPr lang="ru-RU"/>
                    </a:p>
                  </a:txBody>
                  <a:tcPr/>
                </a:tc>
              </a:tr>
              <a:tr h="249037">
                <a:tc>
                  <a:txBody>
                    <a:bodyPr/>
                    <a:lstStyle/>
                    <a:p>
                      <a:pPr algn="l" fontAlgn="ctr"/>
                      <a:r>
                        <a:rPr lang="ru-RU" sz="1200" b="1" u="none" strike="noStrike" dirty="0">
                          <a:effectLst/>
                        </a:rPr>
                        <a:t>Муниципальная программа "Улучшение качества и  безопасности жизни населения"</a:t>
                      </a:r>
                      <a:endParaRPr lang="ru-RU" sz="1200" b="1" i="0"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b="1" u="none" strike="noStrike" dirty="0">
                          <a:effectLst/>
                        </a:rPr>
                        <a:t>23 064,8</a:t>
                      </a:r>
                      <a:endParaRPr lang="ru-RU" sz="1200" b="1" i="0" u="none" strike="noStrike" dirty="0">
                        <a:solidFill>
                          <a:srgbClr val="000000"/>
                        </a:solidFill>
                        <a:effectLst/>
                        <a:latin typeface="Times New Roman"/>
                      </a:endParaRPr>
                    </a:p>
                  </a:txBody>
                  <a:tcPr marL="7782" marR="7782" marT="7782" marB="0"/>
                </a:tc>
                <a:tc>
                  <a:txBody>
                    <a:bodyPr/>
                    <a:lstStyle/>
                    <a:p>
                      <a:pPr algn="r" fontAlgn="t"/>
                      <a:r>
                        <a:rPr lang="ru-RU" sz="1200" b="1" u="none" strike="noStrike" dirty="0">
                          <a:effectLst/>
                        </a:rPr>
                        <a:t>25 322,5</a:t>
                      </a:r>
                      <a:endParaRPr lang="ru-RU" sz="1200" b="1" i="0" u="none" strike="noStrike" dirty="0">
                        <a:solidFill>
                          <a:srgbClr val="000000"/>
                        </a:solidFill>
                        <a:effectLst/>
                        <a:latin typeface="Times New Roman"/>
                      </a:endParaRPr>
                    </a:p>
                  </a:txBody>
                  <a:tcPr marL="7782" marR="7782" marT="7782" marB="0"/>
                </a:tc>
                <a:tc>
                  <a:txBody>
                    <a:bodyPr/>
                    <a:lstStyle/>
                    <a:p>
                      <a:pPr algn="r" fontAlgn="t"/>
                      <a:r>
                        <a:rPr lang="ru-RU" sz="1200" b="1" u="none" strike="noStrike">
                          <a:effectLst/>
                        </a:rPr>
                        <a:t>13 934,0</a:t>
                      </a:r>
                      <a:endParaRPr lang="ru-RU" sz="1200" b="1" i="0" u="none" strike="noStrike">
                        <a:solidFill>
                          <a:srgbClr val="000000"/>
                        </a:solidFill>
                        <a:effectLst/>
                        <a:latin typeface="Times New Roman"/>
                      </a:endParaRPr>
                    </a:p>
                  </a:txBody>
                  <a:tcPr marL="7782" marR="7782" marT="7782" marB="0"/>
                </a:tc>
                <a:tc>
                  <a:txBody>
                    <a:bodyPr/>
                    <a:lstStyle/>
                    <a:p>
                      <a:pPr algn="r" fontAlgn="t"/>
                      <a:r>
                        <a:rPr lang="ru-RU" sz="1200" b="0" u="none" strike="noStrike" dirty="0">
                          <a:effectLst/>
                        </a:rPr>
                        <a:t>-39,6%</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a:effectLst/>
                        </a:rPr>
                        <a:t>-45,0%</a:t>
                      </a:r>
                      <a:endParaRPr lang="ru-RU" sz="1200" b="1" i="0" u="none" strike="noStrike">
                        <a:solidFill>
                          <a:srgbClr val="000000"/>
                        </a:solidFill>
                        <a:effectLst/>
                        <a:latin typeface="Times New Roman"/>
                      </a:endParaRPr>
                    </a:p>
                  </a:txBody>
                  <a:tcPr marL="7782" marR="7782" marT="7782" marB="0"/>
                </a:tc>
              </a:tr>
              <a:tr h="155648">
                <a:tc>
                  <a:txBody>
                    <a:bodyPr/>
                    <a:lstStyle/>
                    <a:p>
                      <a:pPr algn="l" fontAlgn="ctr"/>
                      <a:r>
                        <a:rPr lang="ru-RU" sz="1200" u="none" strike="noStrike">
                          <a:effectLst/>
                        </a:rPr>
                        <a:t>Подпрограмма "Молодежь Североморска" </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a:effectLst/>
                        </a:rPr>
                        <a:t>1 747,7</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2 000,0</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dirty="0">
                          <a:effectLst/>
                        </a:rPr>
                        <a:t>850,0</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a:effectLst/>
                        </a:rPr>
                        <a:t>-51,4%</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-57,5%</a:t>
                      </a:r>
                      <a:endParaRPr lang="ru-RU" sz="1200" b="0" i="0" u="none" strike="noStrike">
                        <a:solidFill>
                          <a:srgbClr val="000000"/>
                        </a:solidFill>
                        <a:effectLst/>
                        <a:latin typeface="Times New Roman"/>
                      </a:endParaRPr>
                    </a:p>
                  </a:txBody>
                  <a:tcPr marL="7782" marR="7782" marT="7782" marB="0"/>
                </a:tc>
              </a:tr>
              <a:tr h="249037">
                <a:tc>
                  <a:txBody>
                    <a:bodyPr/>
                    <a:lstStyle/>
                    <a:p>
                      <a:pPr algn="l" fontAlgn="ctr"/>
                      <a:r>
                        <a:rPr lang="ru-RU" sz="1200" u="none" strike="noStrike">
                          <a:effectLst/>
                        </a:rPr>
                        <a:t>Подпрограмма "Развитие физической культуры и спорта и формирования здорового образа жизни в ЗАТО г. Североморск" </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dirty="0">
                          <a:effectLst/>
                        </a:rPr>
                        <a:t>3 897,7</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dirty="0">
                          <a:effectLst/>
                        </a:rPr>
                        <a:t>4 000,0</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dirty="0">
                          <a:effectLst/>
                        </a:rPr>
                        <a:t>1 864,4</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dirty="0">
                          <a:effectLst/>
                        </a:rPr>
                        <a:t>-52,2%</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a:effectLst/>
                        </a:rPr>
                        <a:t>-53,4%</a:t>
                      </a:r>
                      <a:endParaRPr lang="ru-RU" sz="1200" b="0" i="0" u="none" strike="noStrike">
                        <a:solidFill>
                          <a:srgbClr val="000000"/>
                        </a:solidFill>
                        <a:effectLst/>
                        <a:latin typeface="Times New Roman"/>
                      </a:endParaRPr>
                    </a:p>
                  </a:txBody>
                  <a:tcPr marL="7782" marR="7782" marT="7782" marB="0"/>
                </a:tc>
              </a:tr>
              <a:tr h="249037">
                <a:tc>
                  <a:txBody>
                    <a:bodyPr/>
                    <a:lstStyle/>
                    <a:p>
                      <a:pPr algn="l" fontAlgn="ctr"/>
                      <a:r>
                        <a:rPr lang="ru-RU" sz="1200" u="none" strike="noStrike">
                          <a:effectLst/>
                        </a:rPr>
                        <a:t>Подпрограмма "Профилактика наркомании, алкоголизма и токсикомании в ЗАТО г. Североморск"</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dirty="0">
                          <a:effectLst/>
                        </a:rPr>
                        <a:t>320,7</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a:effectLst/>
                        </a:rPr>
                        <a:t>500,0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300,0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-6,5%</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dirty="0">
                          <a:effectLst/>
                        </a:rPr>
                        <a:t>-40,0%</a:t>
                      </a:r>
                      <a:endParaRPr lang="ru-RU" sz="1200" b="0" i="0" u="none" strike="noStrike" dirty="0">
                        <a:solidFill>
                          <a:srgbClr val="000000"/>
                        </a:solidFill>
                        <a:effectLst/>
                        <a:latin typeface="Times New Roman"/>
                      </a:endParaRPr>
                    </a:p>
                  </a:txBody>
                  <a:tcPr marL="7782" marR="7782" marT="7782" marB="0"/>
                </a:tc>
              </a:tr>
              <a:tr h="249037">
                <a:tc>
                  <a:txBody>
                    <a:bodyPr/>
                    <a:lstStyle/>
                    <a:p>
                      <a:pPr algn="l" fontAlgn="ctr"/>
                      <a:r>
                        <a:rPr lang="ru-RU" sz="1200" u="none" strike="noStrike">
                          <a:effectLst/>
                        </a:rPr>
                        <a:t>Подпрограмма "Дополнительные меры социальной поддержки отдельных категорий граждан ЗАТО г. Североморск" </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dirty="0">
                          <a:effectLst/>
                        </a:rPr>
                        <a:t>3 498,4</a:t>
                      </a:r>
                      <a:endParaRPr lang="ru-RU" sz="1200" b="0" i="0" u="none" strike="noStrike" dirty="0">
                        <a:solidFill>
                          <a:srgbClr val="000000"/>
                        </a:solidFill>
                        <a:effectLst/>
                        <a:latin typeface="Times New Roman"/>
                      </a:endParaRPr>
                    </a:p>
                  </a:txBody>
                  <a:tcPr marL="7782" marR="7782" marT="7782" marB="0"/>
                </a:tc>
                <a:tc>
                  <a:txBody>
                    <a:bodyPr/>
                    <a:lstStyle/>
                    <a:p>
                      <a:pPr algn="r" fontAlgn="t"/>
                      <a:r>
                        <a:rPr lang="ru-RU" sz="1200" u="none" strike="noStrike">
                          <a:effectLst/>
                        </a:rPr>
                        <a:t>4 272,0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7 141,6</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104,1%</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67,2%</a:t>
                      </a:r>
                      <a:endParaRPr lang="ru-RU" sz="1200" b="0" i="0" u="none" strike="noStrike" dirty="0">
                        <a:solidFill>
                          <a:srgbClr val="000000"/>
                        </a:solidFill>
                        <a:effectLst/>
                        <a:latin typeface="Times New Roman"/>
                      </a:endParaRPr>
                    </a:p>
                  </a:txBody>
                  <a:tcPr marL="7782" marR="7782" marT="7782" marB="0"/>
                </a:tc>
              </a:tr>
              <a:tr h="155648">
                <a:tc>
                  <a:txBody>
                    <a:bodyPr/>
                    <a:lstStyle/>
                    <a:p>
                      <a:pPr algn="l" fontAlgn="ctr"/>
                      <a:r>
                        <a:rPr lang="ru-RU" sz="1200" u="none" strike="noStrike" dirty="0">
                          <a:effectLst/>
                        </a:rPr>
                        <a:t>Подпрограмма "Доступная среда в ЗАТО г. Североморск" </a:t>
                      </a:r>
                      <a:endParaRPr lang="ru-RU" sz="1200" b="0" i="0"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a:effectLst/>
                        </a:rPr>
                        <a:t>2 293,0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2 255,2</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1 278,0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-44,3%</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-43,3%</a:t>
                      </a:r>
                      <a:endParaRPr lang="ru-RU" sz="1200" b="0" i="0" u="none" strike="noStrike" dirty="0">
                        <a:solidFill>
                          <a:srgbClr val="000000"/>
                        </a:solidFill>
                        <a:effectLst/>
                        <a:latin typeface="Times New Roman"/>
                      </a:endParaRPr>
                    </a:p>
                  </a:txBody>
                  <a:tcPr marL="7782" marR="7782" marT="7782" marB="0"/>
                </a:tc>
              </a:tr>
              <a:tr h="155648">
                <a:tc>
                  <a:txBody>
                    <a:bodyPr/>
                    <a:lstStyle/>
                    <a:p>
                      <a:pPr algn="l" fontAlgn="ctr"/>
                      <a:r>
                        <a:rPr lang="ru-RU" sz="1200" u="none" strike="noStrike">
                          <a:effectLst/>
                        </a:rPr>
                        <a:t>Подпрограмма "Профилактика правонарушений в ЗАТО г. Североморск" </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a:effectLst/>
                        </a:rPr>
                        <a:t>6 279,7</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3 430,0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1 000,0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-84,1%</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-70,8%</a:t>
                      </a:r>
                      <a:endParaRPr lang="ru-RU" sz="1200" b="0" i="0" u="none" strike="noStrike" dirty="0">
                        <a:solidFill>
                          <a:srgbClr val="000000"/>
                        </a:solidFill>
                        <a:effectLst/>
                        <a:latin typeface="Times New Roman"/>
                      </a:endParaRPr>
                    </a:p>
                  </a:txBody>
                  <a:tcPr marL="7782" marR="7782" marT="7782" marB="0"/>
                </a:tc>
              </a:tr>
              <a:tr h="155648">
                <a:tc>
                  <a:txBody>
                    <a:bodyPr/>
                    <a:lstStyle/>
                    <a:p>
                      <a:pPr algn="l" fontAlgn="ctr"/>
                      <a:r>
                        <a:rPr lang="ru-RU" sz="1200" u="none" strike="noStrike">
                          <a:effectLst/>
                        </a:rPr>
                        <a:t>Подпрограмма "Охрана окружающей среды ЗАТО г. Североморск"</a:t>
                      </a:r>
                      <a:endParaRPr lang="ru-RU" sz="1200" b="0" i="0" u="none" strike="noStrike">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a:effectLst/>
                        </a:rPr>
                        <a:t>497,2</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5 347,9</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500,0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0,6%</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-90,7%</a:t>
                      </a:r>
                      <a:endParaRPr lang="ru-RU" sz="1200" b="0" i="0" u="none" strike="noStrike" dirty="0">
                        <a:solidFill>
                          <a:srgbClr val="000000"/>
                        </a:solidFill>
                        <a:effectLst/>
                        <a:latin typeface="Times New Roman"/>
                      </a:endParaRPr>
                    </a:p>
                  </a:txBody>
                  <a:tcPr marL="7782" marR="7782" marT="7782" marB="0"/>
                </a:tc>
              </a:tr>
              <a:tr h="249037">
                <a:tc>
                  <a:txBody>
                    <a:bodyPr/>
                    <a:lstStyle/>
                    <a:p>
                      <a:pPr algn="l" fontAlgn="ctr"/>
                      <a:r>
                        <a:rPr lang="ru-RU" sz="1200" u="none" strike="noStrike" dirty="0">
                          <a:effectLst/>
                        </a:rPr>
                        <a:t>Подпрограмма "Повышение безопасности дорожного движения и снижение дорожно-транспортного травматизма в ЗАТО г. Североморск" </a:t>
                      </a:r>
                      <a:endParaRPr lang="ru-RU" sz="1200" b="0" i="0" u="none" strike="noStrike" dirty="0">
                        <a:solidFill>
                          <a:srgbClr val="000000"/>
                        </a:solidFill>
                        <a:effectLst/>
                        <a:latin typeface="Times New Roman"/>
                      </a:endParaRPr>
                    </a:p>
                  </a:txBody>
                  <a:tcPr marL="7782" marR="7782" marT="7782" marB="0" anchor="ctr">
                    <a:solidFill>
                      <a:schemeClr val="accent1">
                        <a:lumMod val="20000"/>
                        <a:lumOff val="80000"/>
                      </a:schemeClr>
                    </a:solidFill>
                  </a:tcPr>
                </a:tc>
                <a:tc>
                  <a:txBody>
                    <a:bodyPr/>
                    <a:lstStyle/>
                    <a:p>
                      <a:pPr algn="r" fontAlgn="t"/>
                      <a:r>
                        <a:rPr lang="ru-RU" sz="1200" u="none" strike="noStrike">
                          <a:effectLst/>
                        </a:rPr>
                        <a:t>4 530,4</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3 517,4</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1 000,0</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a:effectLst/>
                        </a:rPr>
                        <a:t>-77,9%</a:t>
                      </a:r>
                      <a:endParaRPr lang="ru-RU" sz="1200" b="0" i="0" u="none" strike="noStrike">
                        <a:solidFill>
                          <a:srgbClr val="000000"/>
                        </a:solidFill>
                        <a:effectLst/>
                        <a:latin typeface="Times New Roman"/>
                      </a:endParaRPr>
                    </a:p>
                  </a:txBody>
                  <a:tcPr marL="7782" marR="7782" marT="7782" marB="0"/>
                </a:tc>
                <a:tc>
                  <a:txBody>
                    <a:bodyPr/>
                    <a:lstStyle/>
                    <a:p>
                      <a:pPr algn="r" fontAlgn="t"/>
                      <a:r>
                        <a:rPr lang="ru-RU" sz="1200" u="none" strike="noStrike" dirty="0">
                          <a:effectLst/>
                        </a:rPr>
                        <a:t>-71,6%</a:t>
                      </a:r>
                      <a:endParaRPr lang="ru-RU" sz="1200" b="0" i="0" u="none" strike="noStrike" dirty="0">
                        <a:solidFill>
                          <a:srgbClr val="000000"/>
                        </a:solidFill>
                        <a:effectLst/>
                        <a:latin typeface="Times New Roman"/>
                      </a:endParaRPr>
                    </a:p>
                  </a:txBody>
                  <a:tcPr marL="7782" marR="7782" marT="7782" marB="0"/>
                </a:tc>
              </a:tr>
            </a:tbl>
          </a:graphicData>
        </a:graphic>
      </p:graphicFrame>
      <p:sp>
        <p:nvSpPr>
          <p:cNvPr id="5" name="TextBox 4"/>
          <p:cNvSpPr txBox="1"/>
          <p:nvPr/>
        </p:nvSpPr>
        <p:spPr>
          <a:xfrm>
            <a:off x="7452320" y="1865971"/>
            <a:ext cx="838691" cy="246221"/>
          </a:xfrm>
          <a:prstGeom prst="rect">
            <a:avLst/>
          </a:prstGeom>
          <a:noFill/>
        </p:spPr>
        <p:txBody>
          <a:bodyPr wrap="none" rtlCol="0">
            <a:spAutoFit/>
          </a:bodyPr>
          <a:lstStyle/>
          <a:p>
            <a:r>
              <a:rPr lang="ru-RU" sz="1000" dirty="0"/>
              <a:t>т</a:t>
            </a:r>
            <a:r>
              <a:rPr lang="ru-RU" sz="1000" dirty="0" smtClean="0"/>
              <a:t>ыс. рублей</a:t>
            </a:r>
            <a:endParaRPr lang="ru-RU" sz="1000" dirty="0"/>
          </a:p>
        </p:txBody>
      </p:sp>
      <p:pic>
        <p:nvPicPr>
          <p:cNvPr id="4098" name="Picture 2" descr="C:\Users\shkoda.FINOTDEL\Downloads\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2521"/>
            <a:ext cx="2304256" cy="149664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9" name="Picture 3" descr="C:\Users\shkoda.FINOTDEL\Download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6355"/>
            <a:ext cx="2226171" cy="14809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6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93506878"/>
              </p:ext>
            </p:extLst>
          </p:nvPr>
        </p:nvGraphicFramePr>
        <p:xfrm>
          <a:off x="323528" y="1772816"/>
          <a:ext cx="8352928" cy="4803263"/>
        </p:xfrm>
        <a:graphic>
          <a:graphicData uri="http://schemas.openxmlformats.org/drawingml/2006/table">
            <a:tbl>
              <a:tblPr>
                <a:tableStyleId>{5C22544A-7EE6-4342-B048-85BDC9FD1C3A}</a:tableStyleId>
              </a:tblPr>
              <a:tblGrid>
                <a:gridCol w="5040560"/>
                <a:gridCol w="792088"/>
                <a:gridCol w="792088"/>
                <a:gridCol w="648072"/>
                <a:gridCol w="576064"/>
                <a:gridCol w="504056"/>
              </a:tblGrid>
              <a:tr h="117782">
                <a:tc rowSpan="2">
                  <a:txBody>
                    <a:bodyPr/>
                    <a:lstStyle/>
                    <a:p>
                      <a:pPr algn="ctr" fontAlgn="ctr"/>
                      <a:r>
                        <a:rPr lang="ru-RU" sz="1000" b="1" i="1" u="none" strike="noStrike" dirty="0">
                          <a:effectLst/>
                        </a:rPr>
                        <a:t>Наименование</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ctr"/>
                      <a:r>
                        <a:rPr lang="ru-RU" sz="1000" b="1" i="1" u="none" strike="noStrike" dirty="0">
                          <a:effectLst/>
                        </a:rPr>
                        <a:t>2014</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ctr"/>
                      <a:r>
                        <a:rPr lang="ru-RU" sz="1000" b="1" i="1" u="none" strike="noStrike" dirty="0">
                          <a:effectLst/>
                        </a:rPr>
                        <a:t>2015</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ctr"/>
                      <a:r>
                        <a:rPr lang="ru-RU" sz="1000" b="1" i="1" u="none" strike="noStrike" dirty="0">
                          <a:effectLst/>
                        </a:rPr>
                        <a:t>2016</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rowSpan="2">
                  <a:txBody>
                    <a:bodyPr/>
                    <a:lstStyle/>
                    <a:p>
                      <a:pPr algn="ctr" fontAlgn="ctr"/>
                      <a:r>
                        <a:rPr lang="ru-RU" sz="1000" b="1" i="1" u="none" strike="noStrike">
                          <a:effectLst/>
                        </a:rPr>
                        <a:t>Темп роста 2016 к 2014</a:t>
                      </a:r>
                      <a:endParaRPr lang="ru-RU" sz="1000" b="1" i="1"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rowSpan="2">
                  <a:txBody>
                    <a:bodyPr/>
                    <a:lstStyle/>
                    <a:p>
                      <a:pPr algn="ctr" fontAlgn="ctr"/>
                      <a:r>
                        <a:rPr lang="ru-RU" sz="1000" b="1" i="1" u="none" strike="noStrike">
                          <a:effectLst/>
                        </a:rPr>
                        <a:t>Темп роста 2016 к 2015</a:t>
                      </a:r>
                      <a:endParaRPr lang="ru-RU" sz="1000" b="1" i="1" u="none" strike="noStrike">
                        <a:solidFill>
                          <a:srgbClr val="000000"/>
                        </a:solidFill>
                        <a:effectLst/>
                        <a:latin typeface="Times New Roman"/>
                      </a:endParaRPr>
                    </a:p>
                  </a:txBody>
                  <a:tcPr marL="4639" marR="4639" marT="4639" marB="0" anchor="ctr">
                    <a:solidFill>
                      <a:schemeClr val="accent1">
                        <a:lumMod val="20000"/>
                        <a:lumOff val="80000"/>
                      </a:schemeClr>
                    </a:solidFill>
                  </a:tcPr>
                </a:tc>
              </a:tr>
              <a:tr h="188451">
                <a:tc vMerge="1">
                  <a:txBody>
                    <a:bodyPr/>
                    <a:lstStyle/>
                    <a:p>
                      <a:endParaRPr lang="ru-RU"/>
                    </a:p>
                  </a:txBody>
                  <a:tcPr/>
                </a:tc>
                <a:tc>
                  <a:txBody>
                    <a:bodyPr/>
                    <a:lstStyle/>
                    <a:p>
                      <a:pPr algn="ctr" fontAlgn="ctr"/>
                      <a:r>
                        <a:rPr lang="ru-RU" sz="1000" b="1" i="1" u="none" strike="noStrike" dirty="0">
                          <a:effectLst/>
                        </a:rPr>
                        <a:t>(исполнение)</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ctr"/>
                      <a:r>
                        <a:rPr lang="ru-RU" sz="1000" b="1" i="1" u="none" strike="noStrike" dirty="0">
                          <a:effectLst/>
                        </a:rPr>
                        <a:t>(ожидаемая оценка)</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ctr"/>
                      <a:r>
                        <a:rPr lang="ru-RU" sz="1000" b="1" i="1" u="none" strike="noStrike" dirty="0">
                          <a:effectLst/>
                        </a:rPr>
                        <a:t> (Проект                Решения) </a:t>
                      </a:r>
                      <a:endParaRPr lang="ru-RU" sz="1000" b="1" i="1"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vMerge="1">
                  <a:txBody>
                    <a:bodyPr/>
                    <a:lstStyle/>
                    <a:p>
                      <a:endParaRPr lang="ru-RU"/>
                    </a:p>
                  </a:txBody>
                  <a:tcPr/>
                </a:tc>
                <a:tc vMerge="1">
                  <a:txBody>
                    <a:bodyPr/>
                    <a:lstStyle/>
                    <a:p>
                      <a:endParaRPr lang="ru-RU"/>
                    </a:p>
                  </a:txBody>
                  <a:tcPr/>
                </a:tc>
              </a:tr>
              <a:tr h="117782">
                <a:tc>
                  <a:txBody>
                    <a:bodyPr/>
                    <a:lstStyle/>
                    <a:p>
                      <a:pPr algn="l" fontAlgn="ctr"/>
                      <a:r>
                        <a:rPr lang="ru-RU" sz="1000" b="1" u="none" strike="noStrike" dirty="0">
                          <a:effectLst/>
                        </a:rPr>
                        <a:t>Муниципальная программа "Развитие конкурентоспособной экономики" </a:t>
                      </a:r>
                      <a:endParaRPr lang="ru-RU" sz="1000" b="1" i="0"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b="1" u="none" strike="noStrike" dirty="0">
                          <a:effectLst/>
                        </a:rPr>
                        <a:t>1 628,0</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b="1" u="none" strike="noStrike" dirty="0">
                          <a:effectLst/>
                        </a:rPr>
                        <a:t>358,0</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b="1" u="none" strike="noStrike" dirty="0">
                          <a:effectLst/>
                        </a:rPr>
                        <a:t>408,0</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b="1" u="none" strike="noStrike" dirty="0">
                          <a:effectLst/>
                        </a:rPr>
                        <a:t>-74,9%</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14,0%</a:t>
                      </a:r>
                      <a:endParaRPr lang="ru-RU" sz="1000" b="1"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dirty="0">
                          <a:effectLst/>
                        </a:rPr>
                        <a:t>Подпрограмма "Развитие малого и среднего предпринимательства, стимулирование инвестиционной деятельности ЗАТО г. Североморск"</a:t>
                      </a:r>
                      <a:endParaRPr lang="ru-RU" sz="1000" b="0" i="0"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1 538,0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258,0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308,0</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-80,0%</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19,4%</a:t>
                      </a:r>
                      <a:endParaRPr lang="ru-RU" sz="1000" b="0" i="0" u="none" strike="noStrike" dirty="0">
                        <a:solidFill>
                          <a:srgbClr val="000000"/>
                        </a:solidFill>
                        <a:effectLst/>
                        <a:latin typeface="Times New Roman"/>
                      </a:endParaRPr>
                    </a:p>
                  </a:txBody>
                  <a:tcPr marL="4639" marR="4639" marT="4639" marB="0"/>
                </a:tc>
              </a:tr>
              <a:tr h="117782">
                <a:tc>
                  <a:txBody>
                    <a:bodyPr/>
                    <a:lstStyle/>
                    <a:p>
                      <a:pPr algn="l" fontAlgn="ctr"/>
                      <a:r>
                        <a:rPr lang="ru-RU" sz="1000" u="none" strike="noStrike">
                          <a:effectLst/>
                        </a:rPr>
                        <a:t>Подпрограмма "Развитие потребительского рынка ЗАТО г. Североморск" </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90,0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100,0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100,0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11,1%</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0,0%</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b="1" u="none" strike="noStrike" dirty="0">
                          <a:effectLst/>
                        </a:rPr>
                        <a:t>Муниципальная программа "Развитие муниципального управления и гражданского общества в ЗАТО г. Североморск" </a:t>
                      </a:r>
                      <a:endParaRPr lang="ru-RU" sz="1000" b="1" i="0"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b="1" u="none" strike="noStrike">
                          <a:effectLst/>
                        </a:rPr>
                        <a:t>28 843,3</a:t>
                      </a:r>
                      <a:endParaRPr lang="ru-RU" sz="1000" b="1" i="0" u="none" strike="noStrike">
                        <a:solidFill>
                          <a:srgbClr val="000000"/>
                        </a:solidFill>
                        <a:effectLst/>
                        <a:latin typeface="Times New Roman"/>
                      </a:endParaRPr>
                    </a:p>
                  </a:txBody>
                  <a:tcPr marL="4639" marR="4639" marT="4639" marB="0"/>
                </a:tc>
                <a:tc>
                  <a:txBody>
                    <a:bodyPr/>
                    <a:lstStyle/>
                    <a:p>
                      <a:pPr algn="ctr" fontAlgn="t"/>
                      <a:r>
                        <a:rPr lang="ru-RU" sz="1000" b="1" u="none" strike="noStrike">
                          <a:effectLst/>
                        </a:rPr>
                        <a:t>16 866,4</a:t>
                      </a:r>
                      <a:endParaRPr lang="ru-RU" sz="1000" b="1" i="0" u="none" strike="noStrike">
                        <a:solidFill>
                          <a:srgbClr val="000000"/>
                        </a:solidFill>
                        <a:effectLst/>
                        <a:latin typeface="Times New Roman"/>
                      </a:endParaRPr>
                    </a:p>
                  </a:txBody>
                  <a:tcPr marL="4639" marR="4639" marT="4639" marB="0"/>
                </a:tc>
                <a:tc>
                  <a:txBody>
                    <a:bodyPr/>
                    <a:lstStyle/>
                    <a:p>
                      <a:pPr algn="ctr" fontAlgn="t"/>
                      <a:r>
                        <a:rPr lang="ru-RU" sz="1000" b="1" u="none" strike="noStrike" dirty="0">
                          <a:effectLst/>
                        </a:rPr>
                        <a:t>43 938,5</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52,3%</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160,5%</a:t>
                      </a:r>
                      <a:endParaRPr lang="ru-RU" sz="1000" b="1"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dirty="0">
                          <a:effectLst/>
                        </a:rPr>
                        <a:t>Подпрограмма "Создание условий для эффективного использования муниципального  имущества ЗАТО г. Североморск"</a:t>
                      </a:r>
                      <a:endParaRPr lang="ru-RU" sz="1000" b="0" i="0"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5 077,9</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2 150,0</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35 579,9</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a:effectLst/>
                        </a:rPr>
                        <a:t>600,7%</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1554,9%</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"Развитие информационного общества, создание системы "Электронный муниципалитет" в ЗАТО г. Североморск"</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dirty="0">
                          <a:effectLst/>
                        </a:rPr>
                        <a:t>20 455,7</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dirty="0">
                          <a:effectLst/>
                        </a:rPr>
                        <a:t>10 499,6</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a:effectLst/>
                        </a:rPr>
                        <a:t>4 098,5</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-80,0%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-61,0%</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"Развитие муниципальной службы в муниципальном образовании ЗАТО г. Североморск"</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3 162,4</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4 045,8</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4 118,1</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30,2%</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1,8%</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"Поддержка общественных объединений и организаций в ЗАТО г. Североморск" </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147,3</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171,0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142,0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-3,6%</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-17,0%</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b="1" u="none" strike="noStrike">
                          <a:effectLst/>
                        </a:rPr>
                        <a:t>Муниципальная программа "Обеспечение комфортной городской среды в ЗАТО г. Североморск" </a:t>
                      </a:r>
                      <a:endParaRPr lang="ru-RU" sz="1000" b="1"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b="1" u="none" strike="noStrike" dirty="0">
                          <a:effectLst/>
                        </a:rPr>
                        <a:t>12 148,4</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b="1" u="none" strike="noStrike">
                          <a:effectLst/>
                        </a:rPr>
                        <a:t>266 488,1</a:t>
                      </a:r>
                      <a:endParaRPr lang="ru-RU" sz="1000" b="1" i="0" u="none" strike="noStrike">
                        <a:solidFill>
                          <a:srgbClr val="000000"/>
                        </a:solidFill>
                        <a:effectLst/>
                        <a:latin typeface="Times New Roman"/>
                      </a:endParaRPr>
                    </a:p>
                  </a:txBody>
                  <a:tcPr marL="4639" marR="4639" marT="4639" marB="0"/>
                </a:tc>
                <a:tc>
                  <a:txBody>
                    <a:bodyPr/>
                    <a:lstStyle/>
                    <a:p>
                      <a:pPr algn="ctr" fontAlgn="t"/>
                      <a:r>
                        <a:rPr lang="ru-RU" sz="1000" b="1" u="none" strike="noStrike" dirty="0">
                          <a:effectLst/>
                        </a:rPr>
                        <a:t>150 735,4</a:t>
                      </a:r>
                      <a:endParaRPr lang="ru-RU" sz="1000" b="1"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a:effectLst/>
                        </a:rPr>
                        <a:t>1140,8%</a:t>
                      </a:r>
                      <a:endParaRPr lang="ru-RU" sz="1000" b="1"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-43,4%</a:t>
                      </a:r>
                      <a:endParaRPr lang="ru-RU" sz="1000" b="1" i="0" u="none" strike="noStrike" dirty="0">
                        <a:solidFill>
                          <a:srgbClr val="000000"/>
                        </a:solidFill>
                        <a:effectLst/>
                        <a:latin typeface="Times New Roman"/>
                      </a:endParaRPr>
                    </a:p>
                  </a:txBody>
                  <a:tcPr marL="4639" marR="4639" marT="4639" marB="0"/>
                </a:tc>
              </a:tr>
              <a:tr h="117782">
                <a:tc>
                  <a:txBody>
                    <a:bodyPr/>
                    <a:lstStyle/>
                    <a:p>
                      <a:pPr algn="l" fontAlgn="ctr"/>
                      <a:r>
                        <a:rPr lang="ru-RU" sz="1000" u="none" strike="noStrike">
                          <a:effectLst/>
                        </a:rPr>
                        <a:t>Подпрограмма "Автомобильные дороги и проезды ЗАТО г. Североморск"</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12 148,4</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178 614,1</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a:effectLst/>
                        </a:rPr>
                        <a:t>68 142,4</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460,9%</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-61,8%</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"Комплексная эксплуатация муниципальных объектов уличного (наружного) освещения"</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17 430,1</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18 508,4</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6,2%</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"Энергосбережение и повышение энергоэффективности на территории ЗАТО г. Североморск " </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5 222,5</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5 222,5</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0,0%</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"Подготовка объектов и систем жизнеобеспечения ЗАТО г. Североморск к работе в отопительный период" </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3 219,4</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3 500,0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8,7%</a:t>
                      </a:r>
                      <a:endParaRPr lang="ru-RU" sz="1000" b="0" i="0" u="none" strike="noStrike" dirty="0">
                        <a:solidFill>
                          <a:srgbClr val="000000"/>
                        </a:solidFill>
                        <a:effectLst/>
                        <a:latin typeface="Times New Roman"/>
                      </a:endParaRPr>
                    </a:p>
                  </a:txBody>
                  <a:tcPr marL="4639" marR="4639" marT="4639" marB="0"/>
                </a:tc>
              </a:tr>
              <a:tr h="117782">
                <a:tc>
                  <a:txBody>
                    <a:bodyPr/>
                    <a:lstStyle/>
                    <a:p>
                      <a:pPr algn="l" fontAlgn="ctr"/>
                      <a:r>
                        <a:rPr lang="ru-RU" sz="1000" u="none" strike="noStrike">
                          <a:effectLst/>
                        </a:rPr>
                        <a:t>Подпрограмма "Муниципальный жилищный фонд  ЗАТО г. Североморск"</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33 396,8</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38 063,3</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14,0%</a:t>
                      </a:r>
                      <a:endParaRPr lang="ru-RU" sz="1000" b="0" i="0" u="none" strike="noStrike" dirty="0">
                        <a:solidFill>
                          <a:srgbClr val="000000"/>
                        </a:solidFill>
                        <a:effectLst/>
                        <a:latin typeface="Times New Roman"/>
                      </a:endParaRPr>
                    </a:p>
                  </a:txBody>
                  <a:tcPr marL="4639" marR="4639" marT="4639" marB="0"/>
                </a:tc>
              </a:tr>
              <a:tr h="188451">
                <a:tc>
                  <a:txBody>
                    <a:bodyPr/>
                    <a:lstStyle/>
                    <a:p>
                      <a:pPr algn="l" fontAlgn="ctr"/>
                      <a:r>
                        <a:rPr lang="ru-RU" sz="1000" u="none" strike="noStrike">
                          <a:effectLst/>
                        </a:rPr>
                        <a:t>Подпрограмма "Осуществление прочих мероприятий по благоустройству в ЗАТО г. Североморск"</a:t>
                      </a:r>
                      <a:endParaRPr lang="ru-RU" sz="1000" b="0" i="0" u="none" strike="noStrike">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19 452,3</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14 822,9</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-23,8%</a:t>
                      </a:r>
                      <a:endParaRPr lang="ru-RU" sz="1000" b="0" i="0" u="none" strike="noStrike" dirty="0">
                        <a:solidFill>
                          <a:srgbClr val="000000"/>
                        </a:solidFill>
                        <a:effectLst/>
                        <a:latin typeface="Times New Roman"/>
                      </a:endParaRPr>
                    </a:p>
                  </a:txBody>
                  <a:tcPr marL="4639" marR="4639" marT="4639" marB="0"/>
                </a:tc>
              </a:tr>
              <a:tr h="117782">
                <a:tc>
                  <a:txBody>
                    <a:bodyPr/>
                    <a:lstStyle/>
                    <a:p>
                      <a:pPr algn="l" fontAlgn="ctr"/>
                      <a:r>
                        <a:rPr lang="ru-RU" sz="1000" u="none" strike="noStrike" dirty="0">
                          <a:effectLst/>
                        </a:rPr>
                        <a:t>Подпрограмма "Городские парки и скверы - центры отдыха Североморцев" </a:t>
                      </a:r>
                      <a:endParaRPr lang="ru-RU" sz="1000" b="0" i="0" u="none" strike="noStrike" dirty="0">
                        <a:solidFill>
                          <a:srgbClr val="000000"/>
                        </a:solidFill>
                        <a:effectLst/>
                        <a:latin typeface="Times New Roman"/>
                      </a:endParaRPr>
                    </a:p>
                  </a:txBody>
                  <a:tcPr marL="4639" marR="4639" marT="4639" marB="0" anchor="ctr">
                    <a:solidFill>
                      <a:schemeClr val="accent1">
                        <a:lumMod val="20000"/>
                        <a:lumOff val="80000"/>
                      </a:schemeClr>
                    </a:solidFill>
                  </a:tcPr>
                </a:tc>
                <a:tc>
                  <a:txBody>
                    <a:bodyPr/>
                    <a:lstStyle/>
                    <a:p>
                      <a:pPr algn="ctr" fontAlgn="t"/>
                      <a:r>
                        <a:rPr lang="ru-RU" sz="1000" u="none" strike="noStrike">
                          <a:effectLst/>
                        </a:rPr>
                        <a:t>0,0</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9 152,9</a:t>
                      </a:r>
                      <a:endParaRPr lang="ru-RU" sz="1000" b="0" i="0" u="none" strike="noStrike" dirty="0">
                        <a:solidFill>
                          <a:srgbClr val="000000"/>
                        </a:solidFill>
                        <a:effectLst/>
                        <a:latin typeface="Times New Roman"/>
                      </a:endParaRPr>
                    </a:p>
                  </a:txBody>
                  <a:tcPr marL="4639" marR="4639" marT="4639" marB="0"/>
                </a:tc>
                <a:tc>
                  <a:txBody>
                    <a:bodyPr/>
                    <a:lstStyle/>
                    <a:p>
                      <a:pPr algn="ctr" fontAlgn="t"/>
                      <a:r>
                        <a:rPr lang="ru-RU" sz="1000" u="none" strike="noStrike">
                          <a:effectLst/>
                        </a:rPr>
                        <a:t>2 475,9</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a:effectLst/>
                        </a:rPr>
                        <a:t>-</a:t>
                      </a:r>
                      <a:endParaRPr lang="ru-RU" sz="1000" b="0" i="0" u="none" strike="noStrike">
                        <a:solidFill>
                          <a:srgbClr val="000000"/>
                        </a:solidFill>
                        <a:effectLst/>
                        <a:latin typeface="Times New Roman"/>
                      </a:endParaRPr>
                    </a:p>
                  </a:txBody>
                  <a:tcPr marL="4639" marR="4639" marT="4639" marB="0"/>
                </a:tc>
                <a:tc>
                  <a:txBody>
                    <a:bodyPr/>
                    <a:lstStyle/>
                    <a:p>
                      <a:pPr algn="ctr" fontAlgn="t"/>
                      <a:r>
                        <a:rPr lang="ru-RU" sz="1000" u="none" strike="noStrike" dirty="0">
                          <a:effectLst/>
                        </a:rPr>
                        <a:t>-72,9%</a:t>
                      </a:r>
                      <a:endParaRPr lang="ru-RU" sz="1000" b="0" i="0" u="none" strike="noStrike" dirty="0">
                        <a:solidFill>
                          <a:srgbClr val="000000"/>
                        </a:solidFill>
                        <a:effectLst/>
                        <a:latin typeface="Times New Roman"/>
                      </a:endParaRPr>
                    </a:p>
                  </a:txBody>
                  <a:tcPr marL="4639" marR="4639" marT="4639" marB="0"/>
                </a:tc>
              </a:tr>
            </a:tbl>
          </a:graphicData>
        </a:graphic>
      </p:graphicFrame>
      <p:sp>
        <p:nvSpPr>
          <p:cNvPr id="4" name="TextBox 3"/>
          <p:cNvSpPr txBox="1"/>
          <p:nvPr/>
        </p:nvSpPr>
        <p:spPr>
          <a:xfrm>
            <a:off x="7482909" y="1512244"/>
            <a:ext cx="838691" cy="246221"/>
          </a:xfrm>
          <a:prstGeom prst="rect">
            <a:avLst/>
          </a:prstGeom>
          <a:noFill/>
        </p:spPr>
        <p:txBody>
          <a:bodyPr wrap="none" rtlCol="0">
            <a:spAutoFit/>
          </a:bodyPr>
          <a:lstStyle/>
          <a:p>
            <a:r>
              <a:rPr lang="ru-RU" sz="1000" dirty="0"/>
              <a:t>т</a:t>
            </a:r>
            <a:r>
              <a:rPr lang="ru-RU" sz="1000" dirty="0" smtClean="0"/>
              <a:t>ыс. рублей</a:t>
            </a:r>
            <a:endParaRPr lang="ru-RU" sz="1000" dirty="0"/>
          </a:p>
        </p:txBody>
      </p:sp>
      <p:sp>
        <p:nvSpPr>
          <p:cNvPr id="5" name="TextBox 4"/>
          <p:cNvSpPr txBox="1"/>
          <p:nvPr/>
        </p:nvSpPr>
        <p:spPr>
          <a:xfrm>
            <a:off x="899592" y="549406"/>
            <a:ext cx="7689284" cy="307777"/>
          </a:xfrm>
          <a:prstGeom prst="rect">
            <a:avLst/>
          </a:prstGeom>
          <a:solidFill>
            <a:schemeClr val="accent1">
              <a:lumMod val="20000"/>
              <a:lumOff val="80000"/>
            </a:schemeClr>
          </a:solidFill>
          <a:effectLst>
            <a:reflection blurRad="6350" stA="52000" endA="300" endPos="35000" dir="5400000" sy="-100000" algn="bl" rotWithShape="0"/>
          </a:effectLst>
          <a:scene3d>
            <a:camera prst="perspectiveHeroicExtremeRightFacing"/>
            <a:lightRig rig="threePt" dir="t"/>
          </a:scene3d>
        </p:spPr>
        <p:txBody>
          <a:bodyPr wrap="none" rtlCol="0">
            <a:spAutoFit/>
          </a:bodyPr>
          <a:lstStyle/>
          <a:p>
            <a:pPr lvl="0" fontAlgn="ctr"/>
            <a:r>
              <a:rPr lang="ru-RU" sz="1400" b="1" dirty="0" smtClean="0">
                <a:pattFill prst="pct70">
                  <a:fgClr>
                    <a:schemeClr val="bg2">
                      <a:lumMod val="50000"/>
                    </a:schemeClr>
                  </a:fgClr>
                  <a:bgClr>
                    <a:schemeClr val="bg1"/>
                  </a:bgClr>
                </a:pattFill>
                <a:latin typeface="Times New Roman"/>
              </a:rPr>
              <a:t>«</a:t>
            </a:r>
            <a:r>
              <a:rPr lang="ru-RU" sz="1400" b="1" dirty="0" smtClean="0">
                <a:latin typeface="Times New Roman"/>
              </a:rPr>
              <a:t>Развитие муниципального управления и гражданского общества в ЗАТО г. Североморск»</a:t>
            </a:r>
            <a:endParaRPr lang="ru-RU" sz="1400" b="1" dirty="0">
              <a:latin typeface="Times New Roman"/>
            </a:endParaRPr>
          </a:p>
        </p:txBody>
      </p:sp>
      <p:sp>
        <p:nvSpPr>
          <p:cNvPr id="6" name="TextBox 5"/>
          <p:cNvSpPr txBox="1"/>
          <p:nvPr/>
        </p:nvSpPr>
        <p:spPr>
          <a:xfrm>
            <a:off x="107504" y="395517"/>
            <a:ext cx="3886513" cy="307777"/>
          </a:xfrm>
          <a:prstGeom prst="rect">
            <a:avLst/>
          </a:prstGeom>
          <a:solidFill>
            <a:schemeClr val="accent1">
              <a:lumMod val="20000"/>
              <a:lumOff val="80000"/>
            </a:schemeClr>
          </a:solidFill>
          <a:effectLst>
            <a:reflection blurRad="6350" stA="52000" endA="300" endPos="35000" dir="5400000" sy="-100000" algn="bl" rotWithShape="0"/>
          </a:effectLst>
          <a:scene3d>
            <a:camera prst="perspectiveHeroicExtremeRightFacing"/>
            <a:lightRig rig="threePt" dir="t"/>
          </a:scene3d>
        </p:spPr>
        <p:txBody>
          <a:bodyPr wrap="none" rtlCol="0">
            <a:spAutoFit/>
          </a:bodyPr>
          <a:lstStyle/>
          <a:p>
            <a:pPr lvl="0" fontAlgn="ctr"/>
            <a:r>
              <a:rPr lang="ru-RU" sz="1400" b="1" dirty="0" smtClean="0">
                <a:latin typeface="Times New Roman"/>
              </a:rPr>
              <a:t>«Развитие конкурентоспособной экономики»</a:t>
            </a:r>
            <a:endParaRPr lang="ru-RU" sz="1400" b="1" dirty="0">
              <a:latin typeface="Times New Roman"/>
            </a:endParaRPr>
          </a:p>
        </p:txBody>
      </p:sp>
      <p:sp>
        <p:nvSpPr>
          <p:cNvPr id="7" name="TextBox 6"/>
          <p:cNvSpPr txBox="1"/>
          <p:nvPr/>
        </p:nvSpPr>
        <p:spPr>
          <a:xfrm>
            <a:off x="899592" y="1204467"/>
            <a:ext cx="5775620" cy="307777"/>
          </a:xfrm>
          <a:prstGeom prst="rect">
            <a:avLst/>
          </a:prstGeom>
          <a:solidFill>
            <a:schemeClr val="accent1">
              <a:lumMod val="20000"/>
              <a:lumOff val="8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isometricOffAxis1Right"/>
            <a:lightRig rig="balanced" dir="t">
              <a:rot lat="0" lon="0" rev="8700000"/>
            </a:lightRig>
          </a:scene3d>
          <a:sp3d/>
        </p:spPr>
        <p:txBody>
          <a:bodyPr wrap="none" rtlCol="0">
            <a:spAutoFit/>
          </a:bodyPr>
          <a:lstStyle/>
          <a:p>
            <a:pPr lvl="0" fontAlgn="ctr"/>
            <a:r>
              <a:rPr lang="ru-RU" sz="1400" b="1" dirty="0" smtClean="0">
                <a:latin typeface="Times New Roman"/>
              </a:rPr>
              <a:t>«Обеспечение комфортной городской среды в ЗАТО г. Североморск»</a:t>
            </a:r>
            <a:endParaRPr lang="ru-RU" sz="1400" b="1" dirty="0">
              <a:latin typeface="Times New Roman"/>
            </a:endParaRPr>
          </a:p>
        </p:txBody>
      </p:sp>
      <p:pic>
        <p:nvPicPr>
          <p:cNvPr id="3074" name="Picture 2" descr="C:\Users\shkoda.FINOTDEL\Downloads\510397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54949"/>
            <a:ext cx="1547664" cy="12044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520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836712"/>
            <a:ext cx="284052" cy="369332"/>
          </a:xfrm>
          <a:prstGeom prst="rect">
            <a:avLst/>
          </a:prstGeom>
          <a:noFill/>
        </p:spPr>
        <p:txBody>
          <a:bodyPr wrap="none" rtlCol="0">
            <a:spAutoFit/>
          </a:bodyPr>
          <a:lstStyle/>
          <a:p>
            <a:r>
              <a:rPr lang="ru-RU" dirty="0" smtClean="0"/>
              <a:t>  </a:t>
            </a:r>
            <a:endParaRPr lang="ru-RU" dirty="0"/>
          </a:p>
        </p:txBody>
      </p:sp>
      <p:sp>
        <p:nvSpPr>
          <p:cNvPr id="4" name="TextBox 3"/>
          <p:cNvSpPr txBox="1"/>
          <p:nvPr/>
        </p:nvSpPr>
        <p:spPr>
          <a:xfrm>
            <a:off x="2339752" y="1063243"/>
            <a:ext cx="4248472" cy="307777"/>
          </a:xfrm>
          <a:prstGeom prst="rect">
            <a:avLst/>
          </a:prstGeom>
          <a:solidFill>
            <a:schemeClr val="accent1">
              <a:lumMod val="20000"/>
              <a:lumOff val="80000"/>
            </a:schemeClr>
          </a:solidFill>
          <a:scene3d>
            <a:camera prst="isometricRightUp"/>
            <a:lightRig rig="threePt" dir="t"/>
          </a:scene3d>
        </p:spPr>
        <p:txBody>
          <a:bodyPr wrap="square" rtlCol="0">
            <a:spAutoFit/>
          </a:bodyPr>
          <a:lstStyle/>
          <a:p>
            <a:pPr lvl="0" fontAlgn="ctr"/>
            <a:r>
              <a:rPr lang="ru-RU" sz="1400" b="1" dirty="0">
                <a:solidFill>
                  <a:schemeClr val="accent1">
                    <a:lumMod val="75000"/>
                  </a:schemeClr>
                </a:solidFill>
                <a:latin typeface="Times New Roman"/>
              </a:rPr>
              <a:t>"Развитие образования ЗАТО г. Североморск" </a:t>
            </a:r>
          </a:p>
        </p:txBody>
      </p:sp>
      <p:sp>
        <p:nvSpPr>
          <p:cNvPr id="5" name="TextBox 4"/>
          <p:cNvSpPr txBox="1"/>
          <p:nvPr/>
        </p:nvSpPr>
        <p:spPr>
          <a:xfrm>
            <a:off x="3347863" y="1323494"/>
            <a:ext cx="3165867" cy="323165"/>
          </a:xfrm>
          <a:prstGeom prst="rect">
            <a:avLst/>
          </a:prstGeom>
          <a:solidFill>
            <a:schemeClr val="accent1">
              <a:lumMod val="20000"/>
              <a:lumOff val="80000"/>
            </a:schemeClr>
          </a:solidFill>
          <a:scene3d>
            <a:camera prst="isometricRightUp"/>
            <a:lightRig rig="threePt" dir="t"/>
          </a:scene3d>
        </p:spPr>
        <p:txBody>
          <a:bodyPr wrap="none" rtlCol="0">
            <a:spAutoFit/>
          </a:bodyPr>
          <a:lstStyle/>
          <a:p>
            <a:pPr lvl="0" fontAlgn="ctr"/>
            <a:r>
              <a:rPr lang="ru-RU" sz="1500" b="1" dirty="0">
                <a:solidFill>
                  <a:schemeClr val="accent1">
                    <a:lumMod val="75000"/>
                  </a:schemeClr>
                </a:solidFill>
                <a:latin typeface="Times New Roman"/>
              </a:rPr>
              <a:t>"Культура ЗАТО г. Североморск" </a:t>
            </a:r>
          </a:p>
        </p:txBody>
      </p:sp>
      <p:graphicFrame>
        <p:nvGraphicFramePr>
          <p:cNvPr id="6" name="Таблица 5"/>
          <p:cNvGraphicFramePr>
            <a:graphicFrameLocks noGrp="1"/>
          </p:cNvGraphicFramePr>
          <p:nvPr>
            <p:extLst>
              <p:ext uri="{D42A27DB-BD31-4B8C-83A1-F6EECF244321}">
                <p14:modId xmlns:p14="http://schemas.microsoft.com/office/powerpoint/2010/main" val="2123159293"/>
              </p:ext>
            </p:extLst>
          </p:nvPr>
        </p:nvGraphicFramePr>
        <p:xfrm>
          <a:off x="395536" y="2348880"/>
          <a:ext cx="8424936" cy="3852328"/>
        </p:xfrm>
        <a:graphic>
          <a:graphicData uri="http://schemas.openxmlformats.org/drawingml/2006/table">
            <a:tbl>
              <a:tblPr>
                <a:tableStyleId>{5C22544A-7EE6-4342-B048-85BDC9FD1C3A}</a:tableStyleId>
              </a:tblPr>
              <a:tblGrid>
                <a:gridCol w="4205648"/>
                <a:gridCol w="1004156"/>
                <a:gridCol w="1004156"/>
                <a:gridCol w="948044"/>
                <a:gridCol w="614860"/>
                <a:gridCol w="648072"/>
              </a:tblGrid>
              <a:tr h="78062">
                <a:tc rowSpan="2">
                  <a:txBody>
                    <a:bodyPr/>
                    <a:lstStyle/>
                    <a:p>
                      <a:pPr algn="ctr" fontAlgn="ctr"/>
                      <a:r>
                        <a:rPr lang="ru-RU" sz="1000" b="1" i="1" u="none" strike="noStrike" dirty="0">
                          <a:effectLst/>
                        </a:rPr>
                        <a:t>Наименование</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ctr"/>
                      <a:r>
                        <a:rPr lang="ru-RU" sz="1000" b="1" i="1" u="none" strike="noStrike" dirty="0">
                          <a:effectLst/>
                        </a:rPr>
                        <a:t>2014</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ctr"/>
                      <a:r>
                        <a:rPr lang="ru-RU" sz="1000" b="1" i="1" u="none" strike="noStrike" dirty="0">
                          <a:effectLst/>
                        </a:rPr>
                        <a:t>2015</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ctr"/>
                      <a:r>
                        <a:rPr lang="ru-RU" sz="1000" b="1" i="1" u="none" strike="noStrike" dirty="0">
                          <a:effectLst/>
                        </a:rPr>
                        <a:t>2016</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rowSpan="2">
                  <a:txBody>
                    <a:bodyPr/>
                    <a:lstStyle/>
                    <a:p>
                      <a:pPr algn="ctr" fontAlgn="ctr"/>
                      <a:r>
                        <a:rPr lang="ru-RU" sz="1000" b="1" i="1" u="none" strike="noStrike" dirty="0">
                          <a:effectLst/>
                        </a:rPr>
                        <a:t>Темп </a:t>
                      </a:r>
                      <a:r>
                        <a:rPr lang="ru-RU" sz="1000" b="1" i="1" u="none" strike="noStrike" dirty="0" smtClean="0">
                          <a:effectLst/>
                        </a:rPr>
                        <a:t>роста    </a:t>
                      </a:r>
                      <a:r>
                        <a:rPr lang="ru-RU" sz="1000" b="1" i="1" u="none" strike="noStrike" dirty="0">
                          <a:effectLst/>
                        </a:rPr>
                        <a:t>2016 к 2014</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rowSpan="2">
                  <a:txBody>
                    <a:bodyPr/>
                    <a:lstStyle/>
                    <a:p>
                      <a:pPr algn="ctr" fontAlgn="ctr"/>
                      <a:r>
                        <a:rPr lang="ru-RU" sz="1000" b="1" i="1" u="none" strike="noStrike" dirty="0">
                          <a:effectLst/>
                        </a:rPr>
                        <a:t>Темп роста </a:t>
                      </a:r>
                      <a:r>
                        <a:rPr lang="ru-RU" sz="1000" b="1" i="1" u="none" strike="noStrike" dirty="0" smtClean="0">
                          <a:effectLst/>
                        </a:rPr>
                        <a:t> 2016 </a:t>
                      </a:r>
                      <a:r>
                        <a:rPr lang="ru-RU" sz="1000" b="1" i="1" u="none" strike="noStrike" dirty="0">
                          <a:effectLst/>
                        </a:rPr>
                        <a:t>к 2015</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r>
              <a:tr h="124901">
                <a:tc vMerge="1">
                  <a:txBody>
                    <a:bodyPr/>
                    <a:lstStyle/>
                    <a:p>
                      <a:endParaRPr lang="ru-RU"/>
                    </a:p>
                  </a:txBody>
                  <a:tcPr/>
                </a:tc>
                <a:tc>
                  <a:txBody>
                    <a:bodyPr/>
                    <a:lstStyle/>
                    <a:p>
                      <a:pPr algn="ctr" fontAlgn="ctr"/>
                      <a:r>
                        <a:rPr lang="ru-RU" sz="1000" b="1" i="1" u="none" strike="noStrike" dirty="0">
                          <a:effectLst/>
                        </a:rPr>
                        <a:t>(исполнение)</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ctr"/>
                      <a:r>
                        <a:rPr lang="ru-RU" sz="1000" b="1" i="1" u="none" strike="noStrike" dirty="0">
                          <a:effectLst/>
                        </a:rPr>
                        <a:t>(ожидаемая оценка)</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ctr"/>
                      <a:r>
                        <a:rPr lang="ru-RU" sz="1000" b="1" i="1" u="none" strike="noStrike" dirty="0">
                          <a:effectLst/>
                        </a:rPr>
                        <a:t> (Проект                Решения) </a:t>
                      </a:r>
                      <a:endParaRPr lang="ru-RU" sz="1000" b="1" i="1"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vMerge="1">
                  <a:txBody>
                    <a:bodyPr/>
                    <a:lstStyle/>
                    <a:p>
                      <a:endParaRPr lang="ru-RU"/>
                    </a:p>
                  </a:txBody>
                  <a:tcPr/>
                </a:tc>
                <a:tc vMerge="1">
                  <a:txBody>
                    <a:bodyPr/>
                    <a:lstStyle/>
                    <a:p>
                      <a:endParaRPr lang="ru-RU"/>
                    </a:p>
                  </a:txBody>
                  <a:tcPr/>
                </a:tc>
              </a:tr>
              <a:tr h="78062">
                <a:tc>
                  <a:txBody>
                    <a:bodyPr/>
                    <a:lstStyle/>
                    <a:p>
                      <a:pPr algn="l" fontAlgn="ctr"/>
                      <a:r>
                        <a:rPr lang="ru-RU" sz="1000" b="1" u="none" strike="noStrike" dirty="0">
                          <a:effectLst/>
                        </a:rPr>
                        <a:t>Муниципальная программа "Развитие образования ЗАТО г. Североморск"</a:t>
                      </a:r>
                      <a:endParaRPr lang="ru-RU" sz="1000" b="1"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b="1" u="none" strike="noStrike" dirty="0">
                          <a:effectLst/>
                        </a:rPr>
                        <a:t>1 647 022,9</a:t>
                      </a:r>
                      <a:endParaRPr lang="ru-RU" sz="1000" b="1" i="0" u="none" strike="noStrike" dirty="0">
                        <a:solidFill>
                          <a:srgbClr val="000000"/>
                        </a:solidFill>
                        <a:effectLst/>
                        <a:latin typeface="Times New Roman"/>
                      </a:endParaRPr>
                    </a:p>
                  </a:txBody>
                  <a:tcPr marL="3256" marR="3256" marT="3256" marB="0"/>
                </a:tc>
                <a:tc>
                  <a:txBody>
                    <a:bodyPr/>
                    <a:lstStyle/>
                    <a:p>
                      <a:pPr algn="ctr" fontAlgn="t"/>
                      <a:r>
                        <a:rPr lang="ru-RU" sz="1000" b="1" u="none" strike="noStrike" dirty="0">
                          <a:effectLst/>
                        </a:rPr>
                        <a:t>1 384 825,5</a:t>
                      </a:r>
                      <a:endParaRPr lang="ru-RU" sz="1000" b="1" i="0" u="none" strike="noStrike" dirty="0">
                        <a:solidFill>
                          <a:srgbClr val="000000"/>
                        </a:solidFill>
                        <a:effectLst/>
                        <a:latin typeface="Times New Roman"/>
                      </a:endParaRPr>
                    </a:p>
                  </a:txBody>
                  <a:tcPr marL="3256" marR="3256" marT="3256" marB="0"/>
                </a:tc>
                <a:tc>
                  <a:txBody>
                    <a:bodyPr/>
                    <a:lstStyle/>
                    <a:p>
                      <a:pPr algn="ctr" fontAlgn="t"/>
                      <a:r>
                        <a:rPr lang="ru-RU" sz="1000" b="1" u="none" strike="noStrike" dirty="0">
                          <a:effectLst/>
                        </a:rPr>
                        <a:t>1 487 904,4</a:t>
                      </a:r>
                      <a:endParaRPr lang="ru-RU" sz="1000" b="1"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-9,7%</a:t>
                      </a:r>
                      <a:endParaRPr lang="ru-RU" sz="1000" b="1"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7,4%</a:t>
                      </a:r>
                      <a:endParaRPr lang="ru-RU" sz="1000" b="1" i="0" u="none" strike="noStrike" dirty="0">
                        <a:solidFill>
                          <a:srgbClr val="000000"/>
                        </a:solidFill>
                        <a:effectLst/>
                        <a:latin typeface="Times New Roman"/>
                      </a:endParaRPr>
                    </a:p>
                  </a:txBody>
                  <a:tcPr marL="3256" marR="3256" marT="3256" marB="0"/>
                </a:tc>
              </a:tr>
              <a:tr h="78062">
                <a:tc>
                  <a:txBody>
                    <a:bodyPr/>
                    <a:lstStyle/>
                    <a:p>
                      <a:pPr algn="l" fontAlgn="ctr"/>
                      <a:r>
                        <a:rPr lang="ru-RU" sz="1000" u="none" strike="noStrike" dirty="0">
                          <a:effectLst/>
                        </a:rPr>
                        <a:t>Подпрограмма "Развитие дошкольного, общего и дополнительного образования детей"</a:t>
                      </a:r>
                      <a:endParaRPr lang="ru-RU" sz="1000" b="0"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dirty="0">
                          <a:effectLst/>
                        </a:rPr>
                        <a:t>1 525 700,0</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1 279 412,7</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1 390 778,0</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-8,8%</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8,7%</a:t>
                      </a:r>
                      <a:endParaRPr lang="ru-RU" sz="1000" b="0" i="0" u="none" strike="noStrike" dirty="0">
                        <a:solidFill>
                          <a:srgbClr val="000000"/>
                        </a:solidFill>
                        <a:effectLst/>
                        <a:latin typeface="Times New Roman"/>
                      </a:endParaRPr>
                    </a:p>
                  </a:txBody>
                  <a:tcPr marL="3256" marR="3256" marT="3256" marB="0"/>
                </a:tc>
              </a:tr>
              <a:tr h="78062">
                <a:tc>
                  <a:txBody>
                    <a:bodyPr/>
                    <a:lstStyle/>
                    <a:p>
                      <a:pPr algn="l" fontAlgn="ctr"/>
                      <a:r>
                        <a:rPr lang="ru-RU" sz="1000" u="none" strike="noStrike">
                          <a:effectLst/>
                        </a:rPr>
                        <a:t>Подпрограмма "Школьное питание" </a:t>
                      </a:r>
                      <a:endParaRPr lang="ru-RU" sz="1000" b="0"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64 190,2</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54 268,0</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56 938,5</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-11,3%</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4,9%</a:t>
                      </a:r>
                      <a:endParaRPr lang="ru-RU" sz="1000" b="0" i="0" u="none" strike="noStrike" dirty="0">
                        <a:solidFill>
                          <a:srgbClr val="000000"/>
                        </a:solidFill>
                        <a:effectLst/>
                        <a:latin typeface="Times New Roman"/>
                      </a:endParaRPr>
                    </a:p>
                  </a:txBody>
                  <a:tcPr marL="3256" marR="3256" marT="3256" marB="0"/>
                </a:tc>
              </a:tr>
              <a:tr h="78062">
                <a:tc>
                  <a:txBody>
                    <a:bodyPr/>
                    <a:lstStyle/>
                    <a:p>
                      <a:pPr algn="l" fontAlgn="ctr"/>
                      <a:r>
                        <a:rPr lang="ru-RU" sz="1000" u="none" strike="noStrike" dirty="0">
                          <a:effectLst/>
                        </a:rPr>
                        <a:t>Подпрограмма "Североморск - город без сирот" </a:t>
                      </a:r>
                      <a:endParaRPr lang="ru-RU" sz="1000" b="0"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29 390,3</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25 232,9</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27 488,4</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a:effectLst/>
                        </a:rPr>
                        <a:t>-6,5%</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8,9%</a:t>
                      </a:r>
                      <a:endParaRPr lang="ru-RU" sz="1000" b="0" i="0" u="none" strike="noStrike" dirty="0">
                        <a:solidFill>
                          <a:srgbClr val="000000"/>
                        </a:solidFill>
                        <a:effectLst/>
                        <a:latin typeface="Times New Roman"/>
                      </a:endParaRPr>
                    </a:p>
                  </a:txBody>
                  <a:tcPr marL="3256" marR="3256" marT="3256" marB="0"/>
                </a:tc>
              </a:tr>
              <a:tr h="78062">
                <a:tc>
                  <a:txBody>
                    <a:bodyPr/>
                    <a:lstStyle/>
                    <a:p>
                      <a:pPr algn="l" fontAlgn="ctr"/>
                      <a:r>
                        <a:rPr lang="ru-RU" sz="1000" u="none" strike="noStrike" dirty="0">
                          <a:effectLst/>
                        </a:rPr>
                        <a:t>Подпрограмма "Отдых и оздоровление детей"</a:t>
                      </a:r>
                      <a:endParaRPr lang="ru-RU" sz="1000" b="0"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27 742,4</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25 911,9</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12 699,5</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a:effectLst/>
                        </a:rPr>
                        <a:t>-54,2%</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-51,0%</a:t>
                      </a:r>
                      <a:endParaRPr lang="ru-RU" sz="1000" b="0" i="0" u="none" strike="noStrike" dirty="0">
                        <a:solidFill>
                          <a:srgbClr val="000000"/>
                        </a:solidFill>
                        <a:effectLst/>
                        <a:latin typeface="Times New Roman"/>
                      </a:endParaRPr>
                    </a:p>
                  </a:txBody>
                  <a:tcPr marL="3256" marR="3256" marT="3256" marB="0"/>
                </a:tc>
              </a:tr>
              <a:tr h="78062">
                <a:tc>
                  <a:txBody>
                    <a:bodyPr/>
                    <a:lstStyle/>
                    <a:p>
                      <a:pPr algn="l" fontAlgn="ctr"/>
                      <a:r>
                        <a:rPr lang="ru-RU" sz="1000" b="1" u="none" strike="noStrike">
                          <a:effectLst/>
                        </a:rPr>
                        <a:t>Муниципальная программа "Культура ЗАТО г. Североморск"</a:t>
                      </a:r>
                      <a:endParaRPr lang="ru-RU" sz="1000" b="1"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b="1" u="none" strike="noStrike">
                          <a:effectLst/>
                        </a:rPr>
                        <a:t>340 280,1</a:t>
                      </a:r>
                      <a:endParaRPr lang="ru-RU" sz="1000" b="1" i="0" u="none" strike="noStrike">
                        <a:solidFill>
                          <a:srgbClr val="000000"/>
                        </a:solidFill>
                        <a:effectLst/>
                        <a:latin typeface="Times New Roman"/>
                      </a:endParaRPr>
                    </a:p>
                  </a:txBody>
                  <a:tcPr marL="3256" marR="3256" marT="3256" marB="0"/>
                </a:tc>
                <a:tc>
                  <a:txBody>
                    <a:bodyPr/>
                    <a:lstStyle/>
                    <a:p>
                      <a:pPr algn="ctr" fontAlgn="t"/>
                      <a:r>
                        <a:rPr lang="ru-RU" sz="1000" b="1" u="none" strike="noStrike">
                          <a:effectLst/>
                        </a:rPr>
                        <a:t>274 598,4</a:t>
                      </a:r>
                      <a:endParaRPr lang="ru-RU" sz="1000" b="1" i="0" u="none" strike="noStrike">
                        <a:solidFill>
                          <a:srgbClr val="000000"/>
                        </a:solidFill>
                        <a:effectLst/>
                        <a:latin typeface="Times New Roman"/>
                      </a:endParaRPr>
                    </a:p>
                  </a:txBody>
                  <a:tcPr marL="3256" marR="3256" marT="3256" marB="0"/>
                </a:tc>
                <a:tc>
                  <a:txBody>
                    <a:bodyPr/>
                    <a:lstStyle/>
                    <a:p>
                      <a:pPr algn="ctr" fontAlgn="t"/>
                      <a:r>
                        <a:rPr lang="ru-RU" sz="1000" b="1" u="none" strike="noStrike" dirty="0">
                          <a:effectLst/>
                        </a:rPr>
                        <a:t>284 945,6</a:t>
                      </a:r>
                      <a:endParaRPr lang="ru-RU" sz="1000" b="1"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a:effectLst/>
                        </a:rPr>
                        <a:t>-16,3%</a:t>
                      </a:r>
                      <a:endParaRPr lang="ru-RU" sz="1000" b="1"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3,8%</a:t>
                      </a:r>
                      <a:endParaRPr lang="ru-RU" sz="1000" b="1" i="0" u="none" strike="noStrike" dirty="0">
                        <a:solidFill>
                          <a:srgbClr val="000000"/>
                        </a:solidFill>
                        <a:effectLst/>
                        <a:latin typeface="Times New Roman"/>
                      </a:endParaRPr>
                    </a:p>
                  </a:txBody>
                  <a:tcPr marL="3256" marR="3256" marT="3256" marB="0"/>
                </a:tc>
              </a:tr>
              <a:tr h="124901">
                <a:tc>
                  <a:txBody>
                    <a:bodyPr/>
                    <a:lstStyle/>
                    <a:p>
                      <a:pPr algn="l" fontAlgn="ctr"/>
                      <a:r>
                        <a:rPr lang="ru-RU" sz="1000" u="none" strike="noStrike" dirty="0">
                          <a:effectLst/>
                        </a:rPr>
                        <a:t>Подпрограмма "Совершенствование предоставления дополнительного образования детям в сфере культуры" </a:t>
                      </a:r>
                      <a:endParaRPr lang="ru-RU" sz="1000" b="0"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116 383,1</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89 820,7</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92 713,5</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a:effectLst/>
                        </a:rPr>
                        <a:t>-20,3%</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3,2%</a:t>
                      </a:r>
                      <a:endParaRPr lang="ru-RU" sz="1000" b="0" i="0" u="none" strike="noStrike" dirty="0">
                        <a:solidFill>
                          <a:srgbClr val="000000"/>
                        </a:solidFill>
                        <a:effectLst/>
                        <a:latin typeface="Times New Roman"/>
                      </a:endParaRPr>
                    </a:p>
                  </a:txBody>
                  <a:tcPr marL="3256" marR="3256" marT="3256" marB="0"/>
                </a:tc>
              </a:tr>
              <a:tr h="124901">
                <a:tc>
                  <a:txBody>
                    <a:bodyPr/>
                    <a:lstStyle/>
                    <a:p>
                      <a:pPr algn="l" fontAlgn="ctr"/>
                      <a:r>
                        <a:rPr lang="ru-RU" sz="1000" u="none" strike="noStrike">
                          <a:effectLst/>
                        </a:rPr>
                        <a:t>Подпрограмма "Совершенствование библиотечного, библиографического и информационного обслуживания пользователей" </a:t>
                      </a:r>
                      <a:endParaRPr lang="ru-RU" sz="1000" b="0"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67 231,1</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59 904,4</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61 872,2</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-8,0%</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3,3%</a:t>
                      </a:r>
                      <a:endParaRPr lang="ru-RU" sz="1000" b="0" i="0" u="none" strike="noStrike" dirty="0">
                        <a:solidFill>
                          <a:srgbClr val="000000"/>
                        </a:solidFill>
                        <a:effectLst/>
                        <a:latin typeface="Times New Roman"/>
                      </a:endParaRPr>
                    </a:p>
                  </a:txBody>
                  <a:tcPr marL="3256" marR="3256" marT="3256" marB="0"/>
                </a:tc>
              </a:tr>
              <a:tr h="124901">
                <a:tc>
                  <a:txBody>
                    <a:bodyPr/>
                    <a:lstStyle/>
                    <a:p>
                      <a:pPr algn="l" fontAlgn="ctr"/>
                      <a:r>
                        <a:rPr lang="ru-RU" sz="1000" u="none" strike="noStrike">
                          <a:effectLst/>
                        </a:rPr>
                        <a:t>Подпрограмма "Совершенствование организации досуга и развитие творческих способностей граждан" </a:t>
                      </a:r>
                      <a:endParaRPr lang="ru-RU" sz="1000" b="0"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dirty="0">
                          <a:effectLst/>
                        </a:rPr>
                        <a:t>129 518,8</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a:effectLst/>
                        </a:rPr>
                        <a:t>96 735,7</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98 652,7</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-23,8%</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2,0%</a:t>
                      </a:r>
                      <a:endParaRPr lang="ru-RU" sz="1000" b="0" i="0" u="none" strike="noStrike" dirty="0">
                        <a:solidFill>
                          <a:srgbClr val="000000"/>
                        </a:solidFill>
                        <a:effectLst/>
                        <a:latin typeface="Times New Roman"/>
                      </a:endParaRPr>
                    </a:p>
                  </a:txBody>
                  <a:tcPr marL="3256" marR="3256" marT="3256" marB="0"/>
                </a:tc>
              </a:tr>
              <a:tr h="78062">
                <a:tc>
                  <a:txBody>
                    <a:bodyPr/>
                    <a:lstStyle/>
                    <a:p>
                      <a:pPr algn="l" fontAlgn="ctr"/>
                      <a:r>
                        <a:rPr lang="ru-RU" sz="1000" u="none" strike="noStrike">
                          <a:effectLst/>
                        </a:rPr>
                        <a:t>Подпрограмма "Совершенствование музейного обслуживания граждан" </a:t>
                      </a:r>
                      <a:endParaRPr lang="ru-RU" sz="1000" b="0"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10 454,2</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10 870,0</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14 364,4</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37,4%</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32,1%</a:t>
                      </a:r>
                      <a:endParaRPr lang="ru-RU" sz="1000" b="0" i="0" u="none" strike="noStrike" dirty="0">
                        <a:solidFill>
                          <a:srgbClr val="000000"/>
                        </a:solidFill>
                        <a:effectLst/>
                        <a:latin typeface="Times New Roman"/>
                      </a:endParaRPr>
                    </a:p>
                  </a:txBody>
                  <a:tcPr marL="3256" marR="3256" marT="3256" marB="0"/>
                </a:tc>
              </a:tr>
              <a:tr h="124901">
                <a:tc>
                  <a:txBody>
                    <a:bodyPr/>
                    <a:lstStyle/>
                    <a:p>
                      <a:pPr algn="l" fontAlgn="ctr"/>
                      <a:r>
                        <a:rPr lang="ru-RU" sz="1000" u="none" strike="noStrike">
                          <a:effectLst/>
                        </a:rPr>
                        <a:t>Подпрограмма "Сохранение, использование, популяризация и охрана объектов культурного наследия (памятников истории и культуры) ЗАТО г. Североморск"</a:t>
                      </a:r>
                      <a:endParaRPr lang="ru-RU" sz="1000" b="0" i="0" u="none" strike="noStrike">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3 873,0</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2 904,0</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a:effectLst/>
                        </a:rPr>
                        <a:t>2 304,0</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-40,5%</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-20,7%</a:t>
                      </a:r>
                      <a:endParaRPr lang="ru-RU" sz="1000" b="0" i="0" u="none" strike="noStrike" dirty="0">
                        <a:solidFill>
                          <a:srgbClr val="000000"/>
                        </a:solidFill>
                        <a:effectLst/>
                        <a:latin typeface="Times New Roman"/>
                      </a:endParaRPr>
                    </a:p>
                  </a:txBody>
                  <a:tcPr marL="3256" marR="3256" marT="3256" marB="0"/>
                </a:tc>
              </a:tr>
              <a:tr h="187351">
                <a:tc>
                  <a:txBody>
                    <a:bodyPr/>
                    <a:lstStyle/>
                    <a:p>
                      <a:pPr algn="l" fontAlgn="ctr"/>
                      <a:r>
                        <a:rPr lang="ru-RU" sz="1000" u="none" strike="noStrike" dirty="0">
                          <a:effectLst/>
                        </a:rPr>
                        <a:t>Подпрограмма "Финансовое обеспечение деятельности муниципальных учреждений, подведомственных Управлению культуры и международных связей администрации ЗАТО г. Североморск"</a:t>
                      </a:r>
                      <a:endParaRPr lang="ru-RU" sz="1000" b="0" i="0" u="none" strike="noStrike" dirty="0">
                        <a:solidFill>
                          <a:srgbClr val="000000"/>
                        </a:solidFill>
                        <a:effectLst/>
                        <a:latin typeface="Times New Roman"/>
                      </a:endParaRPr>
                    </a:p>
                  </a:txBody>
                  <a:tcPr marL="3256" marR="3256" marT="3256" marB="0" anchor="ctr">
                    <a:solidFill>
                      <a:schemeClr val="accent1">
                        <a:lumMod val="20000"/>
                        <a:lumOff val="80000"/>
                      </a:schemeClr>
                    </a:solidFill>
                  </a:tcPr>
                </a:tc>
                <a:tc>
                  <a:txBody>
                    <a:bodyPr/>
                    <a:lstStyle/>
                    <a:p>
                      <a:pPr algn="ctr" fontAlgn="t"/>
                      <a:r>
                        <a:rPr lang="ru-RU" sz="1000" u="none" strike="noStrike">
                          <a:effectLst/>
                        </a:rPr>
                        <a:t>12 819,9</a:t>
                      </a:r>
                      <a:endParaRPr lang="ru-RU" sz="1000" b="0" i="0" u="none" strike="noStrike">
                        <a:solidFill>
                          <a:srgbClr val="000000"/>
                        </a:solidFill>
                        <a:effectLst/>
                        <a:latin typeface="Times New Roman"/>
                      </a:endParaRPr>
                    </a:p>
                  </a:txBody>
                  <a:tcPr marL="3256" marR="3256" marT="3256" marB="0"/>
                </a:tc>
                <a:tc>
                  <a:txBody>
                    <a:bodyPr/>
                    <a:lstStyle/>
                    <a:p>
                      <a:pPr algn="ctr" fontAlgn="t"/>
                      <a:r>
                        <a:rPr lang="ru-RU" sz="1000" u="none" strike="noStrike" dirty="0">
                          <a:effectLst/>
                        </a:rPr>
                        <a:t>14 363,6</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15 038,8</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17,3%</a:t>
                      </a:r>
                      <a:endParaRPr lang="ru-RU" sz="1000" b="0" i="0" u="none" strike="noStrike" dirty="0">
                        <a:solidFill>
                          <a:srgbClr val="000000"/>
                        </a:solidFill>
                        <a:effectLst/>
                        <a:latin typeface="Times New Roman"/>
                      </a:endParaRPr>
                    </a:p>
                  </a:txBody>
                  <a:tcPr marL="3256" marR="3256" marT="3256" marB="0"/>
                </a:tc>
                <a:tc>
                  <a:txBody>
                    <a:bodyPr/>
                    <a:lstStyle/>
                    <a:p>
                      <a:pPr algn="ctr" fontAlgn="t"/>
                      <a:r>
                        <a:rPr lang="ru-RU" sz="1000" u="none" strike="noStrike" dirty="0">
                          <a:effectLst/>
                        </a:rPr>
                        <a:t>4,7%</a:t>
                      </a:r>
                      <a:endParaRPr lang="ru-RU" sz="1000" b="0" i="0" u="none" strike="noStrike" dirty="0">
                        <a:solidFill>
                          <a:srgbClr val="000000"/>
                        </a:solidFill>
                        <a:effectLst/>
                        <a:latin typeface="Times New Roman"/>
                      </a:endParaRPr>
                    </a:p>
                  </a:txBody>
                  <a:tcPr marL="3256" marR="3256" marT="3256" marB="0"/>
                </a:tc>
              </a:tr>
            </a:tbl>
          </a:graphicData>
        </a:graphic>
      </p:graphicFrame>
      <p:sp>
        <p:nvSpPr>
          <p:cNvPr id="7" name="TextBox 6"/>
          <p:cNvSpPr txBox="1"/>
          <p:nvPr/>
        </p:nvSpPr>
        <p:spPr>
          <a:xfrm>
            <a:off x="7668344" y="2112192"/>
            <a:ext cx="838691" cy="246221"/>
          </a:xfrm>
          <a:prstGeom prst="rect">
            <a:avLst/>
          </a:prstGeom>
          <a:noFill/>
        </p:spPr>
        <p:txBody>
          <a:bodyPr wrap="none" rtlCol="0">
            <a:spAutoFit/>
          </a:bodyPr>
          <a:lstStyle/>
          <a:p>
            <a:r>
              <a:rPr lang="ru-RU" sz="1000" dirty="0"/>
              <a:t>т</a:t>
            </a:r>
            <a:r>
              <a:rPr lang="ru-RU" sz="1000" dirty="0" smtClean="0"/>
              <a:t>ыс. рублей</a:t>
            </a:r>
            <a:endParaRPr lang="ru-RU" sz="1000" dirty="0"/>
          </a:p>
        </p:txBody>
      </p:sp>
      <p:pic>
        <p:nvPicPr>
          <p:cNvPr id="2051" name="Picture 3" descr="C:\Users\shkoda.FINOTDEL\Downloads\14c7471aa1542a0326e322a62d291e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604" y="600004"/>
            <a:ext cx="1800200" cy="1212080"/>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052" name="Picture 4" descr="C:\Users\shkoda.FINOTDEL\Downloads\27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600005"/>
            <a:ext cx="1800200" cy="1212079"/>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15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8208912" cy="2862322"/>
          </a:xfrm>
          <a:prstGeom prst="rect">
            <a:avLst/>
          </a:prstGeom>
          <a:noFill/>
        </p:spPr>
        <p:txBody>
          <a:bodyPr wrap="square" rtlCol="0">
            <a:spAutoFit/>
          </a:bodyPr>
          <a:lstStyle/>
          <a:p>
            <a:pPr algn="just"/>
            <a:r>
              <a:rPr lang="ru-RU" dirty="0" smtClean="0"/>
              <a:t>              В бюджете ЗАТО г. Североморск обеспечена реализация установленных стратегических целей и приоритетов бюджетной политики Мурманской области и ЗАТО г. Североморск. Бюджетная политика ЗАТО г. Североморск нацелена на сохранение социальной и финансовой стабильности в ЗАТО г. Североморск, создание условий для устойчивого социально – экономического развития ЗАТО г. Североморск, полномасштабное внедрение программно – целевого принципа управления общественными финансами, обеспечение функционирования эффективной системы предоставления муниципальных услуг, повышение эффективности бюджетных расходов.</a:t>
            </a:r>
            <a:endParaRPr lang="ru-RU" dirty="0"/>
          </a:p>
        </p:txBody>
      </p:sp>
      <p:pic>
        <p:nvPicPr>
          <p:cNvPr id="4099" name="Picture 3" descr="C:\Users\Public\Pictures\Sample Pictures\кодек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76711"/>
            <a:ext cx="9620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891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420888"/>
            <a:ext cx="3469924" cy="400110"/>
          </a:xfrm>
          <a:prstGeom prst="rect">
            <a:avLst/>
          </a:prstGeom>
          <a:noFill/>
        </p:spPr>
        <p:txBody>
          <a:bodyPr wrap="none" rtlCol="0">
            <a:spAutoFit/>
          </a:bodyPr>
          <a:lstStyle/>
          <a:p>
            <a:r>
              <a:rPr lang="ru-RU" sz="2000" dirty="0" smtClean="0"/>
              <a:t>СПАСИБО ЗА ВНИМАНИЕ </a:t>
            </a:r>
            <a:endParaRPr lang="ru-RU" sz="2000" dirty="0"/>
          </a:p>
        </p:txBody>
      </p:sp>
      <p:sp>
        <p:nvSpPr>
          <p:cNvPr id="3" name="TextBox 2"/>
          <p:cNvSpPr txBox="1"/>
          <p:nvPr/>
        </p:nvSpPr>
        <p:spPr>
          <a:xfrm>
            <a:off x="2987824" y="3861048"/>
            <a:ext cx="5582362" cy="2462213"/>
          </a:xfrm>
          <a:prstGeom prst="rect">
            <a:avLst/>
          </a:prstGeom>
          <a:noFill/>
        </p:spPr>
        <p:txBody>
          <a:bodyPr wrap="none" rtlCol="0">
            <a:spAutoFit/>
          </a:bodyPr>
          <a:lstStyle/>
          <a:p>
            <a:endParaRPr lang="ru-RU" dirty="0" smtClean="0"/>
          </a:p>
          <a:p>
            <a:r>
              <a:rPr lang="ru-RU" sz="1500" dirty="0" smtClean="0"/>
              <a:t>Управление финансов</a:t>
            </a:r>
          </a:p>
          <a:p>
            <a:r>
              <a:rPr lang="ru-RU" sz="1500" dirty="0" smtClean="0"/>
              <a:t>тел.(81537) 49568  - начальник Управления финансов </a:t>
            </a:r>
          </a:p>
          <a:p>
            <a:r>
              <a:rPr lang="ru-RU" sz="1500" dirty="0" smtClean="0"/>
              <a:t>                     46199  - заместитель начальника Управления</a:t>
            </a:r>
          </a:p>
          <a:p>
            <a:r>
              <a:rPr lang="ru-RU" sz="1500" dirty="0"/>
              <a:t> </a:t>
            </a:r>
            <a:r>
              <a:rPr lang="ru-RU" sz="1500" dirty="0" smtClean="0"/>
              <a:t>                    50776 – бюджетный отдел</a:t>
            </a:r>
          </a:p>
          <a:p>
            <a:r>
              <a:rPr lang="ru-RU" sz="1500" dirty="0"/>
              <a:t> </a:t>
            </a:r>
            <a:r>
              <a:rPr lang="ru-RU" sz="1500" dirty="0" smtClean="0"/>
              <a:t>                    46470 – отдел бухгалтерского учета и отчетности</a:t>
            </a:r>
          </a:p>
          <a:p>
            <a:r>
              <a:rPr lang="ru-RU" sz="1500" dirty="0"/>
              <a:t> </a:t>
            </a:r>
            <a:r>
              <a:rPr lang="ru-RU" sz="1500" dirty="0" smtClean="0"/>
              <a:t>                    46440 – Главный специалист по доходам бюджета, </a:t>
            </a:r>
          </a:p>
          <a:p>
            <a:r>
              <a:rPr lang="ru-RU" sz="1500" dirty="0"/>
              <a:t> </a:t>
            </a:r>
            <a:r>
              <a:rPr lang="ru-RU" sz="1500" dirty="0" smtClean="0"/>
              <a:t>                                    Главный специалист по внутреннему</a:t>
            </a:r>
          </a:p>
          <a:p>
            <a:r>
              <a:rPr lang="ru-RU" sz="1500" dirty="0"/>
              <a:t> </a:t>
            </a:r>
            <a:r>
              <a:rPr lang="ru-RU" sz="1500" dirty="0" smtClean="0"/>
              <a:t>                                    финансовому контролю</a:t>
            </a:r>
          </a:p>
          <a:p>
            <a:r>
              <a:rPr lang="ru-RU" sz="1600" b="1" u="sng" dirty="0" smtClean="0">
                <a:hlinkClick r:id="rId2"/>
              </a:rPr>
              <a:t>   </a:t>
            </a:r>
            <a:r>
              <a:rPr lang="en-US" sz="1600" b="1" u="sng" dirty="0" err="1" smtClean="0">
                <a:hlinkClick r:id="rId2"/>
              </a:rPr>
              <a:t>finupr</a:t>
            </a:r>
            <a:r>
              <a:rPr lang="ru-RU" sz="1600" b="1" u="sng" dirty="0">
                <a:hlinkClick r:id="rId2"/>
              </a:rPr>
              <a:t>@</a:t>
            </a:r>
            <a:r>
              <a:rPr lang="en-US" sz="1600" b="1" u="sng" dirty="0" err="1">
                <a:hlinkClick r:id="rId2"/>
              </a:rPr>
              <a:t>citysever</a:t>
            </a:r>
            <a:r>
              <a:rPr lang="ru-RU" sz="1600" b="1" u="sng" dirty="0">
                <a:hlinkClick r:id="rId2"/>
              </a:rPr>
              <a:t>.</a:t>
            </a:r>
            <a:r>
              <a:rPr lang="en-US" sz="1600" b="1" u="sng" dirty="0" err="1">
                <a:hlinkClick r:id="rId2"/>
              </a:rPr>
              <a:t>ru</a:t>
            </a:r>
            <a:endParaRPr lang="ru-RU" sz="1500" dirty="0"/>
          </a:p>
        </p:txBody>
      </p:sp>
    </p:spTree>
    <p:extLst>
      <p:ext uri="{BB962C8B-B14F-4D97-AF65-F5344CB8AC3E}">
        <p14:creationId xmlns:p14="http://schemas.microsoft.com/office/powerpoint/2010/main" val="610339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332656"/>
            <a:ext cx="8208912" cy="830997"/>
          </a:xfrm>
          <a:prstGeom prst="rect">
            <a:avLst/>
          </a:prstGeom>
          <a:noFill/>
        </p:spPr>
        <p:txBody>
          <a:bodyPr wrap="square" rtlCol="0">
            <a:spAutoFit/>
          </a:bodyPr>
          <a:lstStyle/>
          <a:p>
            <a:pPr algn="ctr"/>
            <a:r>
              <a:rPr lang="ru-RU" sz="2400" dirty="0" smtClean="0"/>
              <a:t>Основные характеристики бюджета ЗАТО г. Североморск на 201</a:t>
            </a:r>
            <a:r>
              <a:rPr lang="en-US" sz="2400" dirty="0" smtClean="0"/>
              <a:t>6</a:t>
            </a:r>
            <a:r>
              <a:rPr lang="ru-RU" sz="2400" dirty="0" smtClean="0"/>
              <a:t> год</a:t>
            </a:r>
            <a:endParaRPr lang="ru-RU" sz="2400" dirty="0"/>
          </a:p>
        </p:txBody>
      </p:sp>
      <p:sp>
        <p:nvSpPr>
          <p:cNvPr id="6" name="TextBox 5"/>
          <p:cNvSpPr txBox="1"/>
          <p:nvPr/>
        </p:nvSpPr>
        <p:spPr>
          <a:xfrm>
            <a:off x="6876256" y="1409874"/>
            <a:ext cx="1224136" cy="276999"/>
          </a:xfrm>
          <a:prstGeom prst="rect">
            <a:avLst/>
          </a:prstGeom>
          <a:noFill/>
        </p:spPr>
        <p:txBody>
          <a:bodyPr wrap="square" rtlCol="0">
            <a:spAutoFit/>
          </a:bodyPr>
          <a:lstStyle/>
          <a:p>
            <a:r>
              <a:rPr lang="ru-RU" sz="1200" dirty="0" smtClean="0"/>
              <a:t>тыс. рублей</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3663408456"/>
              </p:ext>
            </p:extLst>
          </p:nvPr>
        </p:nvGraphicFramePr>
        <p:xfrm>
          <a:off x="1043608" y="1704744"/>
          <a:ext cx="6984774" cy="4353349"/>
        </p:xfrm>
        <a:graphic>
          <a:graphicData uri="http://schemas.openxmlformats.org/drawingml/2006/table">
            <a:tbl>
              <a:tblPr>
                <a:tableStyleId>{5C22544A-7EE6-4342-B048-85BDC9FD1C3A}</a:tableStyleId>
              </a:tblPr>
              <a:tblGrid>
                <a:gridCol w="2828401"/>
                <a:gridCol w="1569419"/>
                <a:gridCol w="1465941"/>
                <a:gridCol w="1121013"/>
              </a:tblGrid>
              <a:tr h="388691">
                <a:tc>
                  <a:txBody>
                    <a:bodyPr/>
                    <a:lstStyle/>
                    <a:p>
                      <a:pPr algn="ctr" fontAlgn="b"/>
                      <a:r>
                        <a:rPr lang="ru-RU" sz="1200" u="none" strike="noStrike" dirty="0">
                          <a:effectLst/>
                        </a:rPr>
                        <a:t>Наименование</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2015 год</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2016 год</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Темп роста (снижения)</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ДОХОДЫ – </a:t>
                      </a:r>
                      <a:r>
                        <a:rPr lang="ru-RU" sz="1200" u="none" strike="noStrike" dirty="0">
                          <a:effectLst/>
                        </a:rPr>
                        <a:t>всего</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2 395 100,9</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2 275 133,8</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a:effectLst/>
                        </a:rPr>
                        <a:t>95,0</a:t>
                      </a:r>
                      <a:endParaRPr lang="ru-RU" sz="1200" b="0" i="0" u="none" strike="noStrike">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в </a:t>
                      </a:r>
                      <a:r>
                        <a:rPr lang="ru-RU" sz="1200" u="none" strike="noStrike" dirty="0">
                          <a:effectLst/>
                        </a:rPr>
                        <a:t>том числе:</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Налоговые </a:t>
                      </a:r>
                      <a:r>
                        <a:rPr lang="ru-RU" sz="1200" u="none" strike="noStrike" dirty="0">
                          <a:effectLst/>
                        </a:rPr>
                        <a:t>доходы</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867 513,9</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889 015,8</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102,5</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Неналоговые </a:t>
                      </a:r>
                      <a:r>
                        <a:rPr lang="ru-RU" sz="1200" u="none" strike="noStrike" dirty="0">
                          <a:effectLst/>
                        </a:rPr>
                        <a:t>доходы</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a:effectLst/>
                        </a:rPr>
                        <a:t>146 721,8</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154 602,3</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105,4</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Безвозмездные </a:t>
                      </a:r>
                      <a:r>
                        <a:rPr lang="ru-RU" sz="1200" u="none" strike="noStrike" dirty="0">
                          <a:effectLst/>
                        </a:rPr>
                        <a:t>поступления</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a:effectLst/>
                        </a:rPr>
                        <a:t>1 380 865,2</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1 231 515,7</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89,2</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gridSpan="3">
                  <a:txBody>
                    <a:bodyPr/>
                    <a:lstStyle/>
                    <a:p>
                      <a:pPr algn="ctr" fontAlgn="b"/>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РАСХОДЫ – </a:t>
                      </a:r>
                      <a:r>
                        <a:rPr lang="ru-RU" sz="1200" u="none" strike="noStrike" dirty="0">
                          <a:effectLst/>
                        </a:rPr>
                        <a:t>всего</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smtClean="0">
                          <a:effectLst/>
                        </a:rPr>
                        <a:t>2 </a:t>
                      </a:r>
                      <a:r>
                        <a:rPr lang="ru-RU" sz="1200" u="none" strike="noStrike" dirty="0">
                          <a:effectLst/>
                        </a:rPr>
                        <a:t>597 437,0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2 </a:t>
                      </a:r>
                      <a:r>
                        <a:rPr lang="ru-RU" sz="1200" u="none" strike="noStrike" dirty="0">
                          <a:effectLst/>
                        </a:rPr>
                        <a:t>315 703,7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89,2</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just" fontAlgn="b"/>
                      <a:r>
                        <a:rPr lang="ru-RU" sz="1200" u="none" strike="noStrike" dirty="0" smtClean="0">
                          <a:effectLst/>
                        </a:rPr>
                        <a:t> в </a:t>
                      </a:r>
                      <a:r>
                        <a:rPr lang="ru-RU" sz="1200" u="none" strike="noStrike" dirty="0">
                          <a:effectLst/>
                        </a:rPr>
                        <a:t>том числе:</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a:effectLst/>
                        </a:rPr>
                        <a:t> </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smtClean="0">
                          <a:effectLst/>
                        </a:rPr>
                        <a:t> Муниципальные </a:t>
                      </a:r>
                      <a:r>
                        <a:rPr lang="ru-RU" sz="1200" u="none" strike="noStrike" dirty="0">
                          <a:effectLst/>
                        </a:rPr>
                        <a:t>программы</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smtClean="0">
                          <a:effectLst/>
                        </a:rPr>
                        <a:t>1 </a:t>
                      </a:r>
                      <a:r>
                        <a:rPr lang="ru-RU" sz="1200" u="none" strike="noStrike" dirty="0">
                          <a:effectLst/>
                        </a:rPr>
                        <a:t>986 618,9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1 </a:t>
                      </a:r>
                      <a:r>
                        <a:rPr lang="ru-RU" sz="1200" u="none" strike="noStrike" dirty="0">
                          <a:effectLst/>
                        </a:rPr>
                        <a:t>981 865,9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99,8</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smtClean="0">
                          <a:effectLst/>
                        </a:rPr>
                        <a:t> Непрограммные </a:t>
                      </a:r>
                      <a:r>
                        <a:rPr lang="ru-RU" sz="1200" u="none" strike="noStrike" dirty="0">
                          <a:effectLst/>
                        </a:rPr>
                        <a:t>расходы</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smtClean="0">
                          <a:effectLst/>
                        </a:rPr>
                        <a:t>610 </a:t>
                      </a:r>
                      <a:r>
                        <a:rPr lang="ru-RU" sz="1200" u="none" strike="noStrike" dirty="0">
                          <a:effectLst/>
                        </a:rPr>
                        <a:t>818,2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333 </a:t>
                      </a:r>
                      <a:r>
                        <a:rPr lang="ru-RU" sz="1200" u="none" strike="noStrike" dirty="0">
                          <a:effectLst/>
                        </a:rPr>
                        <a:t>837,8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54,7</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gridSpan="3">
                  <a:txBody>
                    <a:bodyPr/>
                    <a:lstStyle/>
                    <a:p>
                      <a:pPr algn="ctr" fontAlgn="b"/>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smtClean="0">
                          <a:effectLst/>
                        </a:rPr>
                        <a:t> ДЕФИЦИТ </a:t>
                      </a:r>
                      <a:r>
                        <a:rPr lang="ru-RU" sz="1200" u="none" strike="noStrike" dirty="0">
                          <a:effectLst/>
                        </a:rPr>
                        <a:t>(-), ПРОФИЦИТ (+)</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a:effectLst/>
                        </a:rPr>
                        <a:t>-202 336,1 </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a:effectLst/>
                        </a:rPr>
                        <a:t>-40 569,9 </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20,1</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gridSpan="3">
                  <a:txBody>
                    <a:bodyPr/>
                    <a:lstStyle/>
                    <a:p>
                      <a:pPr algn="ctr" fontAlgn="b"/>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505299">
                <a:tc>
                  <a:txBody>
                    <a:bodyPr/>
                    <a:lstStyle/>
                    <a:p>
                      <a:pPr algn="l" fontAlgn="b"/>
                      <a:r>
                        <a:rPr lang="ru-RU" sz="1200" u="none" strike="noStrike" dirty="0" smtClean="0">
                          <a:effectLst/>
                        </a:rPr>
                        <a:t> ИСТОЧНИКИ </a:t>
                      </a:r>
                      <a:r>
                        <a:rPr lang="ru-RU" sz="1200" u="none" strike="noStrike" dirty="0">
                          <a:effectLst/>
                        </a:rPr>
                        <a:t>ФИНАНСИРОВАНИЯ </a:t>
                      </a:r>
                      <a:r>
                        <a:rPr lang="ru-RU" sz="1200" u="none" strike="noStrike" dirty="0" smtClean="0">
                          <a:effectLst/>
                        </a:rPr>
                        <a:t> ДЕФИЦИТА </a:t>
                      </a:r>
                      <a:r>
                        <a:rPr lang="ru-RU" sz="1200" u="none" strike="noStrike" dirty="0">
                          <a:effectLst/>
                        </a:rPr>
                        <a:t>БЮДЖЕТА </a:t>
                      </a:r>
                      <a:r>
                        <a:rPr lang="ru-RU" sz="1200" u="none" strike="noStrike" dirty="0" smtClean="0">
                          <a:effectLst/>
                        </a:rPr>
                        <a:t>– </a:t>
                      </a:r>
                      <a:r>
                        <a:rPr lang="ru-RU" sz="1200" u="none" strike="noStrike" dirty="0">
                          <a:effectLst/>
                        </a:rPr>
                        <a:t>всего</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smtClean="0">
                          <a:effectLst/>
                        </a:rPr>
                        <a:t>202 </a:t>
                      </a:r>
                      <a:r>
                        <a:rPr lang="ru-RU" sz="1200" u="none" strike="noStrike" dirty="0">
                          <a:effectLst/>
                        </a:rPr>
                        <a:t>336,1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40 </a:t>
                      </a:r>
                      <a:r>
                        <a:rPr lang="ru-RU" sz="1200" u="none" strike="noStrike" dirty="0">
                          <a:effectLst/>
                        </a:rPr>
                        <a:t>569,9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20,1</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smtClean="0">
                          <a:effectLst/>
                        </a:rPr>
                        <a:t> Кредиты </a:t>
                      </a:r>
                      <a:r>
                        <a:rPr lang="ru-RU" sz="1200" u="none" strike="noStrike" dirty="0">
                          <a:effectLst/>
                        </a:rPr>
                        <a:t>- всего,</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                                -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35 </a:t>
                      </a:r>
                      <a:r>
                        <a:rPr lang="ru-RU" sz="1200" u="none" strike="noStrike" dirty="0">
                          <a:effectLst/>
                        </a:rPr>
                        <a:t>000,0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l"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smtClean="0">
                          <a:effectLst/>
                        </a:rPr>
                        <a:t> в </a:t>
                      </a:r>
                      <a:r>
                        <a:rPr lang="ru-RU" sz="1200" u="none" strike="noStrike" dirty="0">
                          <a:effectLst/>
                        </a:rPr>
                        <a:t>том числе </a:t>
                      </a:r>
                      <a:r>
                        <a:rPr lang="ru-RU" sz="1200" u="none" strike="noStrike" dirty="0" smtClean="0">
                          <a:effectLst/>
                        </a:rPr>
                        <a:t>– </a:t>
                      </a:r>
                      <a:r>
                        <a:rPr lang="ru-RU" sz="1200" u="none" strike="noStrike" dirty="0">
                          <a:effectLst/>
                        </a:rPr>
                        <a:t>получение</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smtClean="0">
                          <a:effectLst/>
                        </a:rPr>
                        <a:t>35 </a:t>
                      </a:r>
                      <a:r>
                        <a:rPr lang="ru-RU" sz="1200" u="none" strike="noStrike" dirty="0">
                          <a:effectLst/>
                        </a:rPr>
                        <a:t>000,0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l"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194346">
                <a:tc>
                  <a:txBody>
                    <a:bodyPr/>
                    <a:lstStyle/>
                    <a:p>
                      <a:pPr algn="l" fontAlgn="b"/>
                      <a:r>
                        <a:rPr lang="ru-RU" sz="1200" u="none" strike="noStrike" dirty="0">
                          <a:effectLst/>
                        </a:rPr>
                        <a:t>                          погашение</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dirty="0">
                          <a:effectLst/>
                        </a:rPr>
                        <a:t>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 </a:t>
                      </a:r>
                      <a:r>
                        <a:rPr lang="ru-RU" sz="1200" u="none" strike="noStrike" dirty="0" smtClean="0">
                          <a:effectLst/>
                        </a:rPr>
                        <a:t>0,0</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l" fontAlgn="ctr"/>
                      <a:r>
                        <a:rPr lang="ru-RU" sz="1200" u="none" strike="noStrike" dirty="0">
                          <a:effectLst/>
                        </a:rPr>
                        <a:t> </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r h="349823">
                <a:tc>
                  <a:txBody>
                    <a:bodyPr/>
                    <a:lstStyle/>
                    <a:p>
                      <a:pPr algn="ctr" fontAlgn="b"/>
                      <a:r>
                        <a:rPr lang="ru-RU" sz="1200" u="none" strike="noStrike" dirty="0" smtClean="0">
                          <a:effectLst/>
                        </a:rPr>
                        <a:t> Изменение </a:t>
                      </a:r>
                      <a:r>
                        <a:rPr lang="ru-RU" sz="1200" u="none" strike="noStrike" dirty="0">
                          <a:effectLst/>
                        </a:rPr>
                        <a:t>остатков средств бюджета</a:t>
                      </a:r>
                      <a:endParaRPr lang="ru-RU" sz="1200" b="1" i="0" u="none" strike="noStrike" dirty="0">
                        <a:solidFill>
                          <a:srgbClr val="000000"/>
                        </a:solidFill>
                        <a:effectLst/>
                        <a:latin typeface="Times New Roman"/>
                      </a:endParaRPr>
                    </a:p>
                  </a:txBody>
                  <a:tcPr marL="7704" marR="7704" marT="7704" marB="0" anchor="b">
                    <a:solidFill>
                      <a:schemeClr val="bg2">
                        <a:lumMod val="60000"/>
                        <a:lumOff val="40000"/>
                      </a:schemeClr>
                    </a:solidFill>
                  </a:tcPr>
                </a:tc>
                <a:tc>
                  <a:txBody>
                    <a:bodyPr/>
                    <a:lstStyle/>
                    <a:p>
                      <a:pPr algn="ctr" fontAlgn="ctr"/>
                      <a:r>
                        <a:rPr lang="ru-RU" sz="1200" u="none" strike="noStrike">
                          <a:effectLst/>
                        </a:rPr>
                        <a:t>202 336,1 </a:t>
                      </a:r>
                      <a:endParaRPr lang="ru-RU" sz="1200" b="1" i="0" u="none" strike="noStrike">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5 569,9 </a:t>
                      </a:r>
                      <a:endParaRPr lang="ru-RU" sz="1200" b="1" i="0" u="none" strike="noStrike" dirty="0">
                        <a:solidFill>
                          <a:srgbClr val="000000"/>
                        </a:solidFill>
                        <a:effectLst/>
                        <a:latin typeface="Times New Roman"/>
                      </a:endParaRPr>
                    </a:p>
                  </a:txBody>
                  <a:tcPr marL="7704" marR="7704" marT="7704" marB="0" anchor="ctr">
                    <a:solidFill>
                      <a:schemeClr val="bg2">
                        <a:lumMod val="60000"/>
                        <a:lumOff val="40000"/>
                      </a:schemeClr>
                    </a:solidFill>
                  </a:tcPr>
                </a:tc>
                <a:tc>
                  <a:txBody>
                    <a:bodyPr/>
                    <a:lstStyle/>
                    <a:p>
                      <a:pPr algn="ctr" fontAlgn="ctr"/>
                      <a:r>
                        <a:rPr lang="ru-RU" sz="1200" u="none" strike="noStrike" dirty="0">
                          <a:effectLst/>
                        </a:rPr>
                        <a:t>2,8</a:t>
                      </a:r>
                      <a:endParaRPr lang="ru-RU" sz="1200" b="0" i="0" u="none" strike="noStrike" dirty="0">
                        <a:solidFill>
                          <a:srgbClr val="000000"/>
                        </a:solidFill>
                        <a:effectLst/>
                        <a:latin typeface="Calibri"/>
                      </a:endParaRPr>
                    </a:p>
                  </a:txBody>
                  <a:tcPr marL="7704" marR="7704" marT="7704" marB="0" anchor="ctr">
                    <a:solidFill>
                      <a:schemeClr val="bg2">
                        <a:lumMod val="60000"/>
                        <a:lumOff val="40000"/>
                      </a:schemeClr>
                    </a:solidFill>
                  </a:tcPr>
                </a:tc>
              </a:tr>
            </a:tbl>
          </a:graphicData>
        </a:graphic>
      </p:graphicFrame>
    </p:spTree>
    <p:extLst>
      <p:ext uri="{BB962C8B-B14F-4D97-AF65-F5344CB8AC3E}">
        <p14:creationId xmlns:p14="http://schemas.microsoft.com/office/powerpoint/2010/main" val="2956674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4001093680"/>
              </p:ext>
            </p:extLst>
          </p:nvPr>
        </p:nvGraphicFramePr>
        <p:xfrm>
          <a:off x="467544" y="1844824"/>
          <a:ext cx="828092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20" y="911918"/>
            <a:ext cx="5557932" cy="369332"/>
          </a:xfrm>
          <a:prstGeom prst="rect">
            <a:avLst/>
          </a:prstGeom>
          <a:solidFill>
            <a:schemeClr val="accent2">
              <a:lumMod val="40000"/>
              <a:lumOff val="60000"/>
            </a:schemeClr>
          </a:solidFill>
        </p:spPr>
        <p:style>
          <a:lnRef idx="0">
            <a:scrgbClr r="0" g="0" b="0"/>
          </a:lnRef>
          <a:fillRef idx="1003">
            <a:schemeClr val="lt2"/>
          </a:fillRef>
          <a:effectRef idx="0">
            <a:scrgbClr r="0" g="0" b="0"/>
          </a:effectRef>
          <a:fontRef idx="major"/>
        </p:style>
        <p:txBody>
          <a:bodyPr wrap="none" rtlCol="0">
            <a:spAutoFit/>
          </a:bodyPr>
          <a:lstStyle/>
          <a:p>
            <a:r>
              <a:rPr lang="ru-RU" dirty="0" smtClean="0"/>
              <a:t>Основные параметры бюджета ЗАТО г. Североморск</a:t>
            </a:r>
          </a:p>
        </p:txBody>
      </p:sp>
      <p:pic>
        <p:nvPicPr>
          <p:cNvPr id="1026" name="Picture 2" descr="C:\Users\shkoda.FINOTDEL\Downloads\678548_138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55959"/>
            <a:ext cx="1979712" cy="1281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9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7" y="632738"/>
            <a:ext cx="4939173" cy="600164"/>
          </a:xfrm>
          <a:prstGeom prst="rect">
            <a:avLst/>
          </a:prstGeom>
          <a:ln>
            <a:noFill/>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Прогнозируемые доходы бюджета на 201</a:t>
            </a:r>
            <a:r>
              <a:rPr lang="en-US" dirty="0" smtClean="0"/>
              <a:t>6</a:t>
            </a:r>
            <a:r>
              <a:rPr lang="ru-RU" dirty="0" smtClean="0"/>
              <a:t> год </a:t>
            </a:r>
          </a:p>
          <a:p>
            <a:pPr algn="ctr"/>
            <a:r>
              <a:rPr lang="ru-RU" sz="1500" dirty="0" smtClean="0"/>
              <a:t>(без учета безвозмездных перечислений)</a:t>
            </a:r>
            <a:endParaRPr lang="ru-RU" sz="1500" dirty="0"/>
          </a:p>
        </p:txBody>
      </p:sp>
      <p:graphicFrame>
        <p:nvGraphicFramePr>
          <p:cNvPr id="6" name="Диаграмма 5"/>
          <p:cNvGraphicFramePr/>
          <p:nvPr>
            <p:extLst>
              <p:ext uri="{D42A27DB-BD31-4B8C-83A1-F6EECF244321}">
                <p14:modId xmlns:p14="http://schemas.microsoft.com/office/powerpoint/2010/main" val="192193644"/>
              </p:ext>
            </p:extLst>
          </p:nvPr>
        </p:nvGraphicFramePr>
        <p:xfrm>
          <a:off x="5508104" y="1916832"/>
          <a:ext cx="3024336"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322139071"/>
              </p:ext>
            </p:extLst>
          </p:nvPr>
        </p:nvGraphicFramePr>
        <p:xfrm>
          <a:off x="251520" y="1132768"/>
          <a:ext cx="4968552" cy="4960529"/>
        </p:xfrm>
        <a:graphic>
          <a:graphicData uri="http://schemas.openxmlformats.org/drawingml/2006/table">
            <a:tbl>
              <a:tblPr/>
              <a:tblGrid>
                <a:gridCol w="2088232"/>
                <a:gridCol w="792088"/>
                <a:gridCol w="648072"/>
                <a:gridCol w="792088"/>
                <a:gridCol w="648072"/>
              </a:tblGrid>
              <a:tr h="109808">
                <a:tc rowSpan="4">
                  <a:txBody>
                    <a:bodyPr/>
                    <a:lstStyle/>
                    <a:p>
                      <a:pPr algn="ctr" rtl="0" fontAlgn="b"/>
                      <a:r>
                        <a:rPr lang="ru-RU" sz="900" b="1" i="1" u="none" strike="noStrike" dirty="0">
                          <a:solidFill>
                            <a:srgbClr val="000000"/>
                          </a:solidFill>
                          <a:effectLst/>
                          <a:latin typeface="Times New Roman"/>
                        </a:rPr>
                        <a:t>НАЛОГОВЫЕ И НЕНАЛОГОВЫЕ ДОХОДЫ</a:t>
                      </a:r>
                    </a:p>
                  </a:txBody>
                  <a:tcPr marL="5478" marR="5478" marT="54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900" b="1" i="1" u="none" strike="noStrike" dirty="0">
                          <a:solidFill>
                            <a:srgbClr val="000000"/>
                          </a:solidFill>
                          <a:effectLst/>
                          <a:latin typeface="Times New Roman"/>
                        </a:rPr>
                        <a:t>Сумма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rtl="0" fontAlgn="ctr"/>
                      <a:r>
                        <a:rPr lang="ru-RU" sz="900" b="1" i="1" u="none" strike="noStrike">
                          <a:solidFill>
                            <a:srgbClr val="000000"/>
                          </a:solidFill>
                          <a:effectLst/>
                          <a:latin typeface="Times New Roman"/>
                        </a:rPr>
                        <a:t>Сумма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rtl="0" fontAlgn="ctr"/>
                      <a:r>
                        <a:rPr lang="ru-RU" sz="900" b="1" i="1" u="none" strike="noStrike">
                          <a:solidFill>
                            <a:srgbClr val="000000"/>
                          </a:solidFill>
                          <a:effectLst/>
                          <a:latin typeface="Times New Roman"/>
                        </a:rPr>
                        <a:t>Сумма</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rowSpan="3">
                  <a:txBody>
                    <a:bodyPr/>
                    <a:lstStyle/>
                    <a:p>
                      <a:pPr algn="ctr" fontAlgn="ctr"/>
                      <a:r>
                        <a:rPr lang="ru-RU" sz="900" b="1" i="1" u="none" strike="noStrike">
                          <a:solidFill>
                            <a:srgbClr val="000000"/>
                          </a:solidFill>
                          <a:effectLst/>
                          <a:latin typeface="Times New Roman"/>
                        </a:rPr>
                        <a:t>Темп роста (снижения) 2016 к 2015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vMerge="1">
                  <a:txBody>
                    <a:bodyPr/>
                    <a:lstStyle/>
                    <a:p>
                      <a:endParaRPr lang="ru-RU"/>
                    </a:p>
                  </a:txBody>
                  <a:tcPr/>
                </a:tc>
                <a:tc>
                  <a:txBody>
                    <a:bodyPr/>
                    <a:lstStyle/>
                    <a:p>
                      <a:pPr algn="ctr" rtl="0" fontAlgn="ctr"/>
                      <a:r>
                        <a:rPr lang="ru-RU" sz="900" b="1" i="1" u="none" strike="noStrike" dirty="0">
                          <a:solidFill>
                            <a:srgbClr val="000000"/>
                          </a:solidFill>
                          <a:effectLst/>
                          <a:latin typeface="Times New Roman"/>
                        </a:rPr>
                        <a:t>на 2014 год  (отчет)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rtl="0" fontAlgn="ctr"/>
                      <a:r>
                        <a:rPr lang="ru-RU" sz="900" b="1" i="1" u="none" strike="noStrike" dirty="0">
                          <a:solidFill>
                            <a:srgbClr val="000000"/>
                          </a:solidFill>
                          <a:effectLst/>
                          <a:latin typeface="Times New Roman"/>
                        </a:rPr>
                        <a:t>на 2015 год (оценка)</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a:txBody>
                    <a:bodyPr/>
                    <a:lstStyle/>
                    <a:p>
                      <a:pPr algn="ctr" rtl="0" fontAlgn="ctr"/>
                      <a:r>
                        <a:rPr lang="ru-RU" sz="900" b="1" i="1" u="none" strike="noStrike">
                          <a:solidFill>
                            <a:srgbClr val="000000"/>
                          </a:solidFill>
                          <a:effectLst/>
                          <a:latin typeface="Times New Roman"/>
                        </a:rPr>
                        <a:t> на 2016 год (проект)</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40000"/>
                        <a:lumOff val="60000"/>
                      </a:schemeClr>
                    </a:solidFill>
                  </a:tcPr>
                </a:tc>
                <a:tc vMerge="1">
                  <a:txBody>
                    <a:bodyPr/>
                    <a:lstStyle/>
                    <a:p>
                      <a:endParaRPr lang="ru-RU"/>
                    </a:p>
                  </a:txBody>
                  <a:tcPr/>
                </a:tc>
              </a:tr>
              <a:tr h="109808">
                <a:tc vMerge="1">
                  <a:txBody>
                    <a:bodyPr/>
                    <a:lstStyle/>
                    <a:p>
                      <a:endParaRPr lang="ru-RU"/>
                    </a:p>
                  </a:txBody>
                  <a:tcPr/>
                </a:tc>
                <a:tc>
                  <a:txBody>
                    <a:bodyPr/>
                    <a:lstStyle/>
                    <a:p>
                      <a:pPr algn="ctr" rtl="0" fontAlgn="ctr"/>
                      <a:r>
                        <a:rPr lang="ru-RU" sz="900" b="1" i="1" u="none" strike="noStrike" dirty="0">
                          <a:solidFill>
                            <a:srgbClr val="000000"/>
                          </a:solidFill>
                          <a:effectLst/>
                          <a:latin typeface="Times New Roman"/>
                        </a:rPr>
                        <a:t>(тыс. руб.)</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ru-RU" sz="900" b="1" i="1" u="none" strike="noStrike" dirty="0">
                          <a:solidFill>
                            <a:srgbClr val="000000"/>
                          </a:solidFill>
                          <a:effectLst/>
                          <a:latin typeface="Times New Roman"/>
                        </a:rPr>
                        <a:t>(тыс. руб.)</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ru-RU" sz="900" b="1" i="1" u="none" strike="noStrike" dirty="0">
                          <a:solidFill>
                            <a:srgbClr val="000000"/>
                          </a:solidFill>
                          <a:effectLst/>
                          <a:latin typeface="Times New Roman"/>
                        </a:rPr>
                        <a:t>(тыс. руб.)</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tr>
              <a:tr h="262872">
                <a:tc vMerge="1">
                  <a:txBody>
                    <a:bodyPr/>
                    <a:lstStyle/>
                    <a:p>
                      <a:endParaRPr lang="ru-RU"/>
                    </a:p>
                  </a:txBody>
                  <a:tcPr/>
                </a:tc>
                <a:tc>
                  <a:txBody>
                    <a:bodyPr/>
                    <a:lstStyle/>
                    <a:p>
                      <a:pPr algn="ctr" rtl="0" fontAlgn="ctr"/>
                      <a:r>
                        <a:rPr lang="ru-RU" sz="900" b="1" i="0" u="none" strike="noStrike" dirty="0">
                          <a:solidFill>
                            <a:srgbClr val="000000"/>
                          </a:solidFill>
                          <a:effectLst/>
                          <a:latin typeface="Times New Roman"/>
                        </a:rPr>
                        <a:t>       1 098 934,1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900" b="1" i="0" u="none" strike="noStrike" dirty="0">
                          <a:solidFill>
                            <a:srgbClr val="000000"/>
                          </a:solidFill>
                          <a:effectLst/>
                          <a:latin typeface="Times New Roman"/>
                        </a:rPr>
                        <a:t> 1 041 500,4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ru-RU" sz="900" b="1" i="0" u="none" strike="noStrike" dirty="0">
                          <a:solidFill>
                            <a:srgbClr val="000000"/>
                          </a:solidFill>
                          <a:effectLst/>
                          <a:latin typeface="Times New Roman"/>
                        </a:rPr>
                        <a:t>      1 043 618,2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1" u="none" strike="noStrike">
                          <a:solidFill>
                            <a:srgbClr val="000000"/>
                          </a:solidFill>
                          <a:effectLst/>
                          <a:latin typeface="Times New Roman"/>
                        </a:rPr>
                        <a:t>100,2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a:txBody>
                    <a:bodyPr/>
                    <a:lstStyle/>
                    <a:p>
                      <a:pPr algn="l" rtl="0" fontAlgn="t"/>
                      <a:r>
                        <a:rPr lang="ru-RU" sz="900" b="1" i="1" u="none" strike="noStrike" dirty="0">
                          <a:solidFill>
                            <a:srgbClr val="000000"/>
                          </a:solidFill>
                          <a:effectLst/>
                          <a:latin typeface="Times New Roman"/>
                        </a:rPr>
                        <a:t>        НАЛОГИ НА ПРИБЫЛЬ, ДОХОДЫ</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798 910,3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772 442,2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787 891,0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Times New Roman"/>
                        </a:rPr>
                        <a:t>102,0</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2172">
                <a:tc>
                  <a:txBody>
                    <a:bodyPr/>
                    <a:lstStyle/>
                    <a:p>
                      <a:pPr algn="l" rtl="0" fontAlgn="t"/>
                      <a:r>
                        <a:rPr lang="ru-RU" sz="900" b="1" i="1" u="none" strike="noStrike" dirty="0">
                          <a:solidFill>
                            <a:srgbClr val="000000"/>
                          </a:solidFill>
                          <a:effectLst/>
                          <a:latin typeface="Times New Roman"/>
                        </a:rPr>
                        <a:t>        НАЛОГИ НА ТОВАРЫ (РАБОТЫ, УСЛУГИ), РЕАЛИЗУЕМЫЕ НА ТЕРРИТОРИИ РОССИЙСКОЙ ФЕДЕРАЦИИ</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dirty="0">
                          <a:solidFill>
                            <a:srgbClr val="000000"/>
                          </a:solidFill>
                          <a:effectLst/>
                          <a:latin typeface="Times New Roman"/>
                        </a:rPr>
                        <a:t>              9 947,8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10 630,2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10 857,0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Times New Roman"/>
                        </a:rPr>
                        <a:t>102,1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a:txBody>
                    <a:bodyPr/>
                    <a:lstStyle/>
                    <a:p>
                      <a:pPr algn="l" rtl="0" fontAlgn="t"/>
                      <a:r>
                        <a:rPr lang="ru-RU" sz="900" b="1" i="1" u="none" strike="noStrike" dirty="0">
                          <a:solidFill>
                            <a:srgbClr val="000000"/>
                          </a:solidFill>
                          <a:effectLst/>
                          <a:latin typeface="Times New Roman"/>
                        </a:rPr>
                        <a:t>        НАЛОГИ НА СОВОКУПНЫЙ ДОХОД</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68 370,4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58 099,6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59 896,5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Times New Roman"/>
                        </a:rPr>
                        <a:t>103,1</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a:txBody>
                    <a:bodyPr/>
                    <a:lstStyle/>
                    <a:p>
                      <a:pPr algn="l" rtl="0" fontAlgn="t"/>
                      <a:r>
                        <a:rPr lang="ru-RU" sz="900" b="1" i="1" u="none" strike="noStrike" dirty="0">
                          <a:solidFill>
                            <a:srgbClr val="000000"/>
                          </a:solidFill>
                          <a:effectLst/>
                          <a:latin typeface="Times New Roman"/>
                        </a:rPr>
                        <a:t>        НАЛОГИ НА ИМУЩЕСТВО</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20 772,6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20 613,5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21 798,6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Times New Roman"/>
                        </a:rPr>
                        <a:t>105,7</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a:txBody>
                    <a:bodyPr/>
                    <a:lstStyle/>
                    <a:p>
                      <a:pPr algn="l" rtl="0" fontAlgn="t"/>
                      <a:r>
                        <a:rPr lang="ru-RU" sz="900" b="1" i="1" u="none" strike="noStrike" dirty="0">
                          <a:solidFill>
                            <a:srgbClr val="000000"/>
                          </a:solidFill>
                          <a:effectLst/>
                          <a:latin typeface="Times New Roman"/>
                        </a:rPr>
                        <a:t>        ГОСУДАРСТВЕННАЯ ПОШЛИНА</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dirty="0">
                          <a:solidFill>
                            <a:srgbClr val="000000"/>
                          </a:solidFill>
                          <a:effectLst/>
                          <a:latin typeface="Times New Roman"/>
                        </a:rPr>
                        <a:t>              9 105,8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10 650,0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8 572,7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a:solidFill>
                            <a:srgbClr val="000000"/>
                          </a:solidFill>
                          <a:effectLst/>
                          <a:latin typeface="Times New Roman"/>
                        </a:rPr>
                        <a:t>80,5</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354">
                <a:tc>
                  <a:txBody>
                    <a:bodyPr/>
                    <a:lstStyle/>
                    <a:p>
                      <a:pPr algn="l" rtl="0" fontAlgn="t"/>
                      <a:r>
                        <a:rPr lang="ru-RU" sz="900" b="1" i="1" u="none" strike="noStrike" dirty="0">
                          <a:solidFill>
                            <a:srgbClr val="000000"/>
                          </a:solidFill>
                          <a:effectLst/>
                          <a:latin typeface="Times New Roman"/>
                        </a:rPr>
                        <a:t>        ДОХОДЫ ОТ ИСПОЛЬЗОВАНИЯ ИМУЩЕСТВА, НАХОДЯЩЕГОСЯ В ГОСУДАРСТВЕННОЙ И МУНИЦИПАЛЬНОЙ СОБСТВЕННОСТИ</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54 539,0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51 937,9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dirty="0">
                          <a:solidFill>
                            <a:srgbClr val="000000"/>
                          </a:solidFill>
                          <a:effectLst/>
                          <a:latin typeface="Times New Roman"/>
                        </a:rPr>
                        <a:t>           56 249,8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108,3</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422">
                <a:tc>
                  <a:txBody>
                    <a:bodyPr/>
                    <a:lstStyle/>
                    <a:p>
                      <a:pPr algn="l" rtl="0" fontAlgn="t"/>
                      <a:r>
                        <a:rPr lang="ru-RU" sz="900" b="1" i="1" u="none" strike="noStrike" dirty="0">
                          <a:solidFill>
                            <a:srgbClr val="000000"/>
                          </a:solidFill>
                          <a:effectLst/>
                          <a:latin typeface="Times New Roman"/>
                        </a:rPr>
                        <a:t>        ПЛАТЕЖИ ПРИ ПОЛЬЗОВАНИИ ПРИРОДНЫМИ РЕСУРСАМИ</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1 383,0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4 582,7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1 519,4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33,2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581">
                <a:tc>
                  <a:txBody>
                    <a:bodyPr/>
                    <a:lstStyle/>
                    <a:p>
                      <a:pPr algn="l" rtl="0" fontAlgn="t"/>
                      <a:r>
                        <a:rPr lang="ru-RU" sz="900" b="1" i="1" u="none" strike="noStrike" dirty="0">
                          <a:solidFill>
                            <a:srgbClr val="000000"/>
                          </a:solidFill>
                          <a:effectLst/>
                          <a:latin typeface="Times New Roman"/>
                        </a:rPr>
                        <a:t>        ДОХОДЫ ОТ ОКАЗАНИЯ ПЛАТНЫХ УСЛУГ (РАБОТ) И КОМПЕНСАЦИИ ЗАТРАТ ГОСУДАРСТВА</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25 005,8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9 402,5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1 866,9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19,9</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581">
                <a:tc>
                  <a:txBody>
                    <a:bodyPr/>
                    <a:lstStyle/>
                    <a:p>
                      <a:pPr algn="l" rtl="0" fontAlgn="t"/>
                      <a:r>
                        <a:rPr lang="ru-RU" sz="900" b="1" i="1" u="none" strike="noStrike" dirty="0">
                          <a:solidFill>
                            <a:srgbClr val="000000"/>
                          </a:solidFill>
                          <a:effectLst/>
                          <a:latin typeface="Times New Roman"/>
                        </a:rPr>
                        <a:t>        ДОХОДЫ ОТ ПРОДАЖИ МАТЕРИАЛЬНЫХ И НЕМАТЕРИАЛЬНЫХ АКТИВОВ</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101 645,0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94 534,2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82 637,6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87,4</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399">
                <a:tc>
                  <a:txBody>
                    <a:bodyPr/>
                    <a:lstStyle/>
                    <a:p>
                      <a:pPr algn="l" rtl="0" fontAlgn="t"/>
                      <a:r>
                        <a:rPr lang="ru-RU" sz="900" b="1" i="1" u="none" strike="noStrike" dirty="0">
                          <a:solidFill>
                            <a:srgbClr val="000000"/>
                          </a:solidFill>
                          <a:effectLst/>
                          <a:latin typeface="Times New Roman"/>
                        </a:rPr>
                        <a:t>        ШТРАФЫ, САНКЦИИ, ВОЗМЕЩЕНИЕ УЩЕРБА</a:t>
                      </a:r>
                    </a:p>
                  </a:txBody>
                  <a:tcPr marL="5478" marR="5478" marT="547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9 402,3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8 607,5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effectLst/>
                          <a:latin typeface="Times New Roman"/>
                        </a:rPr>
                        <a:t>           12 328,6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143,2</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63">
                <a:tc>
                  <a:txBody>
                    <a:bodyPr/>
                    <a:lstStyle/>
                    <a:p>
                      <a:pPr algn="l" fontAlgn="b"/>
                      <a:r>
                        <a:rPr lang="ru-RU" sz="900" b="1" i="1" u="none" strike="noStrike" dirty="0">
                          <a:solidFill>
                            <a:srgbClr val="000000"/>
                          </a:solidFill>
                          <a:effectLst/>
                          <a:latin typeface="Times New Roman"/>
                        </a:rPr>
                        <a:t>        ПРОЧИЕ НЕНАЛОГОВЫЕ ДОХОДЫ</a:t>
                      </a:r>
                    </a:p>
                  </a:txBody>
                  <a:tcPr marL="5478" marR="5478" marT="54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rtl="0" fontAlgn="ctr"/>
                      <a:r>
                        <a:rPr lang="ru-RU" sz="900" b="1" i="0" u="none" strike="noStrike">
                          <a:solidFill>
                            <a:srgbClr val="000000"/>
                          </a:solidFill>
                          <a:effectLst/>
                          <a:latin typeface="Times New Roman"/>
                        </a:rPr>
                        <a:t>-                148,0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Calibri"/>
                        </a:rPr>
                        <a:t>                 -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Calibri"/>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a:rPr>
                        <a:t> </a:t>
                      </a:r>
                    </a:p>
                  </a:txBody>
                  <a:tcPr marL="5478" marR="5478" marT="54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177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36775"/>
            <a:ext cx="6341095" cy="646331"/>
          </a:xfrm>
          <a:prstGeom prst="rect">
            <a:avLst/>
          </a:prstGeom>
          <a:noFill/>
        </p:spPr>
        <p:txBody>
          <a:bodyPr wrap="none" rtlCol="0">
            <a:spAutoFit/>
          </a:bodyPr>
          <a:lstStyle/>
          <a:p>
            <a:r>
              <a:rPr lang="ru-RU" b="1" dirty="0" smtClean="0"/>
              <a:t>Безвозмездные поступления бюджета ЗАТО г. Североморск</a:t>
            </a:r>
          </a:p>
          <a:p>
            <a:pPr algn="ctr"/>
            <a:r>
              <a:rPr lang="ru-RU" b="1" dirty="0" smtClean="0"/>
              <a:t> на 201</a:t>
            </a:r>
            <a:r>
              <a:rPr lang="en-US" b="1" dirty="0" smtClean="0"/>
              <a:t>6</a:t>
            </a:r>
            <a:r>
              <a:rPr lang="ru-RU" b="1" dirty="0" smtClean="0"/>
              <a:t> год </a:t>
            </a:r>
            <a:endParaRPr lang="ru-RU" b="1" dirty="0"/>
          </a:p>
        </p:txBody>
      </p:sp>
      <p:sp>
        <p:nvSpPr>
          <p:cNvPr id="3" name="TextBox 2"/>
          <p:cNvSpPr txBox="1"/>
          <p:nvPr/>
        </p:nvSpPr>
        <p:spPr>
          <a:xfrm>
            <a:off x="251520" y="1187460"/>
            <a:ext cx="1043876" cy="369332"/>
          </a:xfrm>
          <a:prstGeom prst="rect">
            <a:avLst/>
          </a:prstGeom>
          <a:noFill/>
        </p:spPr>
        <p:txBody>
          <a:bodyPr wrap="none" rtlCol="0">
            <a:spAutoFit/>
          </a:bodyPr>
          <a:lstStyle/>
          <a:p>
            <a:r>
              <a:rPr lang="ru-RU" dirty="0" smtClean="0"/>
              <a:t>Дотации</a:t>
            </a:r>
            <a:endParaRPr lang="ru-RU" dirty="0"/>
          </a:p>
        </p:txBody>
      </p:sp>
      <p:graphicFrame>
        <p:nvGraphicFramePr>
          <p:cNvPr id="6" name="Диаграмма 5"/>
          <p:cNvGraphicFramePr/>
          <p:nvPr>
            <p:extLst>
              <p:ext uri="{D42A27DB-BD31-4B8C-83A1-F6EECF244321}">
                <p14:modId xmlns:p14="http://schemas.microsoft.com/office/powerpoint/2010/main" val="3115207593"/>
              </p:ext>
            </p:extLst>
          </p:nvPr>
        </p:nvGraphicFramePr>
        <p:xfrm>
          <a:off x="1475656" y="3140968"/>
          <a:ext cx="5976664"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68344" y="1310571"/>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graphicFrame>
        <p:nvGraphicFramePr>
          <p:cNvPr id="8" name="Таблица 7"/>
          <p:cNvGraphicFramePr>
            <a:graphicFrameLocks noGrp="1"/>
          </p:cNvGraphicFramePr>
          <p:nvPr>
            <p:extLst>
              <p:ext uri="{D42A27DB-BD31-4B8C-83A1-F6EECF244321}">
                <p14:modId xmlns:p14="http://schemas.microsoft.com/office/powerpoint/2010/main" val="2561287670"/>
              </p:ext>
            </p:extLst>
          </p:nvPr>
        </p:nvGraphicFramePr>
        <p:xfrm>
          <a:off x="251520" y="1628800"/>
          <a:ext cx="8568952" cy="1352321"/>
        </p:xfrm>
        <a:graphic>
          <a:graphicData uri="http://schemas.openxmlformats.org/drawingml/2006/table">
            <a:tbl>
              <a:tblPr>
                <a:tableStyleId>{5C22544A-7EE6-4342-B048-85BDC9FD1C3A}</a:tableStyleId>
              </a:tblPr>
              <a:tblGrid>
                <a:gridCol w="4713962"/>
                <a:gridCol w="1064273"/>
                <a:gridCol w="1020749"/>
                <a:gridCol w="997184"/>
                <a:gridCol w="772784"/>
              </a:tblGrid>
              <a:tr h="394717">
                <a:tc>
                  <a:txBody>
                    <a:bodyPr/>
                    <a:lstStyle/>
                    <a:p>
                      <a:pPr algn="ctr" rtl="0" fontAlgn="ctr"/>
                      <a:r>
                        <a:rPr lang="ru-RU" sz="1000" u="none" strike="noStrike" dirty="0">
                          <a:effectLst/>
                        </a:rPr>
                        <a:t>Направление   расходов</a:t>
                      </a:r>
                      <a:endParaRPr lang="ru-RU" sz="1000" b="0"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rtl="0" fontAlgn="ctr"/>
                      <a:r>
                        <a:rPr lang="ru-RU" sz="1000" u="none" strike="noStrike" dirty="0">
                          <a:effectLst/>
                        </a:rPr>
                        <a:t>2014 год (отчет)</a:t>
                      </a:r>
                      <a:endParaRPr lang="ru-RU" sz="1000" b="1"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rtl="0" fontAlgn="ctr"/>
                      <a:r>
                        <a:rPr lang="ru-RU" sz="1000" u="none" strike="noStrike" dirty="0">
                          <a:effectLst/>
                        </a:rPr>
                        <a:t>2015 год (утверждено)</a:t>
                      </a:r>
                      <a:endParaRPr lang="ru-RU" sz="1000" b="1"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rtl="0" fontAlgn="ctr"/>
                      <a:r>
                        <a:rPr lang="ru-RU" sz="1000" u="none" strike="noStrike" dirty="0">
                          <a:effectLst/>
                        </a:rPr>
                        <a:t>2016 год (проект)</a:t>
                      </a:r>
                      <a:endParaRPr lang="ru-RU" sz="1000" b="1"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c>
                  <a:txBody>
                    <a:bodyPr/>
                    <a:lstStyle/>
                    <a:p>
                      <a:pPr algn="ctr" rtl="0" fontAlgn="ctr"/>
                      <a:r>
                        <a:rPr lang="ru-RU" sz="1000" u="none" strike="noStrike" dirty="0">
                          <a:effectLst/>
                        </a:rPr>
                        <a:t>Темп роста (снижения) 2016 к 2015</a:t>
                      </a:r>
                      <a:endParaRPr lang="ru-RU" sz="1000" b="1" i="0" u="none" strike="noStrike" dirty="0">
                        <a:solidFill>
                          <a:srgbClr val="000000"/>
                        </a:solidFill>
                        <a:effectLst/>
                        <a:latin typeface="Times New Roman"/>
                      </a:endParaRPr>
                    </a:p>
                  </a:txBody>
                  <a:tcPr marL="9525" marR="9525" marT="9525" marB="0" anchor="ctr">
                    <a:solidFill>
                      <a:schemeClr val="accent1">
                        <a:lumMod val="20000"/>
                        <a:lumOff val="80000"/>
                      </a:schemeClr>
                    </a:solidFill>
                  </a:tcPr>
                </a:tc>
              </a:tr>
              <a:tr h="265419">
                <a:tc>
                  <a:txBody>
                    <a:bodyPr/>
                    <a:lstStyle/>
                    <a:p>
                      <a:pPr algn="l" rtl="0" fontAlgn="ctr"/>
                      <a:r>
                        <a:rPr lang="ru-RU" sz="1000" u="none" strike="noStrike" dirty="0">
                          <a:effectLst/>
                        </a:rPr>
                        <a:t>Выравнивание бюджетной обеспеченности поселений из регионального фонда финансовой поддержки</a:t>
                      </a:r>
                      <a:endParaRPr lang="ru-RU" sz="1000" b="0" i="0" u="none" strike="noStrike" dirty="0">
                        <a:solidFill>
                          <a:srgbClr val="000000"/>
                        </a:solidFill>
                        <a:effectLst/>
                        <a:latin typeface="Times New Roman"/>
                      </a:endParaRPr>
                    </a:p>
                  </a:txBody>
                  <a:tcPr marL="9525" marR="9525" marT="9525" marB="0" anchor="ctr">
                    <a:solidFill>
                      <a:schemeClr val="accent2">
                        <a:lumMod val="20000"/>
                        <a:lumOff val="80000"/>
                      </a:schemeClr>
                    </a:solidFill>
                  </a:tcPr>
                </a:tc>
                <a:tc>
                  <a:txBody>
                    <a:bodyPr/>
                    <a:lstStyle/>
                    <a:p>
                      <a:pPr algn="ctr" rtl="0" fontAlgn="ctr"/>
                      <a:r>
                        <a:rPr lang="ru-RU" sz="1000" u="none" strike="noStrike">
                          <a:effectLst/>
                        </a:rPr>
                        <a:t>20 832,00</a:t>
                      </a:r>
                      <a:endParaRPr lang="ru-RU" sz="1000" b="0" i="0" u="none" strike="noStrike">
                        <a:solidFill>
                          <a:srgbClr val="000000"/>
                        </a:solidFill>
                        <a:effectLst/>
                        <a:latin typeface="Times New Roman"/>
                      </a:endParaRPr>
                    </a:p>
                  </a:txBody>
                  <a:tcPr marL="9525" marR="9525" marT="9525" marB="0" anchor="ctr"/>
                </a:tc>
                <a:tc>
                  <a:txBody>
                    <a:bodyPr/>
                    <a:lstStyle/>
                    <a:p>
                      <a:pPr algn="ctr" rtl="0" fontAlgn="ctr"/>
                      <a:r>
                        <a:rPr lang="ru-RU" sz="1000" u="none" strike="noStrike">
                          <a:effectLst/>
                        </a:rPr>
                        <a:t>20 832,00</a:t>
                      </a:r>
                      <a:endParaRPr lang="ru-RU" sz="1000" b="0" i="0" u="none" strike="noStrike">
                        <a:solidFill>
                          <a:srgbClr val="000000"/>
                        </a:solidFill>
                        <a:effectLst/>
                        <a:latin typeface="Times New Roman"/>
                      </a:endParaRPr>
                    </a:p>
                  </a:txBody>
                  <a:tcPr marL="9525" marR="9525" marT="9525" marB="0" anchor="ctr"/>
                </a:tc>
                <a:tc>
                  <a:txBody>
                    <a:bodyPr/>
                    <a:lstStyle/>
                    <a:p>
                      <a:pPr algn="ctr" rtl="0" fontAlgn="ctr"/>
                      <a:r>
                        <a:rPr lang="ru-RU" sz="1000" u="none" strike="noStrike">
                          <a:effectLst/>
                        </a:rPr>
                        <a:t>18 684,00</a:t>
                      </a:r>
                      <a:endParaRPr lang="ru-RU" sz="1000" b="0" i="0" u="none" strike="noStrike">
                        <a:solidFill>
                          <a:srgbClr val="000000"/>
                        </a:solidFill>
                        <a:effectLst/>
                        <a:latin typeface="Times New Roman"/>
                      </a:endParaRPr>
                    </a:p>
                  </a:txBody>
                  <a:tcPr marL="9525" marR="9525" marT="9525" marB="0" anchor="ctr"/>
                </a:tc>
                <a:tc>
                  <a:txBody>
                    <a:bodyPr/>
                    <a:lstStyle/>
                    <a:p>
                      <a:pPr algn="ctr" fontAlgn="ctr"/>
                      <a:r>
                        <a:rPr lang="ru-RU" sz="1100" u="none" strike="noStrike">
                          <a:effectLst/>
                        </a:rPr>
                        <a:t>89,69</a:t>
                      </a:r>
                      <a:endParaRPr lang="ru-RU" sz="1100" b="0" i="0" u="none" strike="noStrike">
                        <a:solidFill>
                          <a:srgbClr val="000000"/>
                        </a:solidFill>
                        <a:effectLst/>
                        <a:latin typeface="Calibri"/>
                      </a:endParaRPr>
                    </a:p>
                  </a:txBody>
                  <a:tcPr marL="9525" marR="9525" marT="9525" marB="0" anchor="ctr"/>
                </a:tc>
              </a:tr>
              <a:tr h="394106">
                <a:tc>
                  <a:txBody>
                    <a:bodyPr/>
                    <a:lstStyle/>
                    <a:p>
                      <a:pPr algn="l" rtl="0" fontAlgn="ctr"/>
                      <a:r>
                        <a:rPr lang="ru-RU" sz="1000" u="none" strike="noStrike" dirty="0">
                          <a:effectLst/>
                        </a:rPr>
                        <a:t>Дотации, связанные с особым режимом безопасного функционирования закрытых административно-территориальных образований</a:t>
                      </a:r>
                      <a:endParaRPr lang="ru-RU" sz="1000" b="0" i="0" u="none" strike="noStrike" dirty="0">
                        <a:solidFill>
                          <a:srgbClr val="000000"/>
                        </a:solidFill>
                        <a:effectLst/>
                        <a:latin typeface="Times New Roman"/>
                      </a:endParaRPr>
                    </a:p>
                  </a:txBody>
                  <a:tcPr marL="9525" marR="9525" marT="9525" marB="0" anchor="ctr">
                    <a:solidFill>
                      <a:schemeClr val="accent2">
                        <a:lumMod val="20000"/>
                        <a:lumOff val="80000"/>
                      </a:schemeClr>
                    </a:solidFill>
                  </a:tcPr>
                </a:tc>
                <a:tc>
                  <a:txBody>
                    <a:bodyPr/>
                    <a:lstStyle/>
                    <a:p>
                      <a:pPr algn="ctr" rtl="0" fontAlgn="ctr"/>
                      <a:r>
                        <a:rPr lang="ru-RU" sz="1000" u="none" strike="noStrike">
                          <a:effectLst/>
                        </a:rPr>
                        <a:t>549 897,00</a:t>
                      </a:r>
                      <a:endParaRPr lang="ru-RU" sz="1000" b="0" i="0" u="none" strike="noStrike">
                        <a:solidFill>
                          <a:srgbClr val="000000"/>
                        </a:solidFill>
                        <a:effectLst/>
                        <a:latin typeface="Times New Roman"/>
                      </a:endParaRPr>
                    </a:p>
                  </a:txBody>
                  <a:tcPr marL="9525" marR="9525" marT="9525" marB="0" anchor="ctr"/>
                </a:tc>
                <a:tc>
                  <a:txBody>
                    <a:bodyPr/>
                    <a:lstStyle/>
                    <a:p>
                      <a:pPr algn="ctr" rtl="0" fontAlgn="ctr"/>
                      <a:r>
                        <a:rPr lang="ru-RU" sz="1000" u="none" strike="noStrike">
                          <a:effectLst/>
                        </a:rPr>
                        <a:t>391 796,60</a:t>
                      </a:r>
                      <a:endParaRPr lang="ru-RU" sz="1000" b="0" i="0" u="none" strike="noStrike">
                        <a:solidFill>
                          <a:srgbClr val="000000"/>
                        </a:solidFill>
                        <a:effectLst/>
                        <a:latin typeface="Times New Roman"/>
                      </a:endParaRPr>
                    </a:p>
                  </a:txBody>
                  <a:tcPr marL="9525" marR="9525" marT="9525" marB="0" anchor="ctr"/>
                </a:tc>
                <a:tc>
                  <a:txBody>
                    <a:bodyPr/>
                    <a:lstStyle/>
                    <a:p>
                      <a:pPr algn="ctr" rtl="0" fontAlgn="ctr"/>
                      <a:r>
                        <a:rPr lang="ru-RU" sz="1000" u="none" strike="noStrike">
                          <a:effectLst/>
                        </a:rPr>
                        <a:t>337 819,00</a:t>
                      </a:r>
                      <a:endParaRPr lang="ru-RU" sz="1000" b="0" i="0" u="none" strike="noStrike">
                        <a:solidFill>
                          <a:srgbClr val="000000"/>
                        </a:solidFill>
                        <a:effectLst/>
                        <a:latin typeface="Times New Roman"/>
                      </a:endParaRPr>
                    </a:p>
                  </a:txBody>
                  <a:tcPr marL="9525" marR="9525" marT="9525" marB="0" anchor="ctr"/>
                </a:tc>
                <a:tc>
                  <a:txBody>
                    <a:bodyPr/>
                    <a:lstStyle/>
                    <a:p>
                      <a:pPr algn="ctr" fontAlgn="ctr"/>
                      <a:r>
                        <a:rPr lang="ru-RU" sz="1100" u="none" strike="noStrike">
                          <a:effectLst/>
                        </a:rPr>
                        <a:t>86,22</a:t>
                      </a:r>
                      <a:endParaRPr lang="ru-RU" sz="1100" b="0" i="0" u="none" strike="noStrike">
                        <a:solidFill>
                          <a:srgbClr val="000000"/>
                        </a:solidFill>
                        <a:effectLst/>
                        <a:latin typeface="Calibri"/>
                      </a:endParaRPr>
                    </a:p>
                  </a:txBody>
                  <a:tcPr marL="9525" marR="9525" marT="9525" marB="0" anchor="ctr"/>
                </a:tc>
              </a:tr>
              <a:tr h="149600">
                <a:tc>
                  <a:txBody>
                    <a:bodyPr/>
                    <a:lstStyle/>
                    <a:p>
                      <a:pPr algn="l" rtl="0" fontAlgn="t"/>
                      <a:r>
                        <a:rPr lang="ru-RU" sz="1000" b="1" u="none" strike="noStrike" dirty="0">
                          <a:effectLst/>
                        </a:rPr>
                        <a:t>Дотации</a:t>
                      </a:r>
                      <a:endParaRPr lang="ru-RU" sz="1000" b="1" i="0" u="none" strike="noStrike" dirty="0">
                        <a:solidFill>
                          <a:srgbClr val="000000"/>
                        </a:solidFill>
                        <a:effectLst/>
                        <a:latin typeface="Times New Roman"/>
                      </a:endParaRPr>
                    </a:p>
                  </a:txBody>
                  <a:tcPr marL="9525" marR="9525" marT="9525" marB="0">
                    <a:solidFill>
                      <a:schemeClr val="accent2">
                        <a:lumMod val="20000"/>
                        <a:lumOff val="80000"/>
                      </a:schemeClr>
                    </a:solidFill>
                  </a:tcPr>
                </a:tc>
                <a:tc>
                  <a:txBody>
                    <a:bodyPr/>
                    <a:lstStyle/>
                    <a:p>
                      <a:pPr algn="ctr" rtl="0" fontAlgn="ctr"/>
                      <a:r>
                        <a:rPr lang="ru-RU" sz="1000" b="1" u="none" strike="noStrike" dirty="0">
                          <a:effectLst/>
                        </a:rPr>
                        <a:t>570 729,00</a:t>
                      </a:r>
                      <a:endParaRPr lang="ru-RU" sz="1000" b="1" i="0" u="none" strike="noStrike" dirty="0">
                        <a:solidFill>
                          <a:srgbClr val="000000"/>
                        </a:solidFill>
                        <a:effectLst/>
                        <a:latin typeface="Times New Roman"/>
                      </a:endParaRPr>
                    </a:p>
                  </a:txBody>
                  <a:tcPr marL="9525" marR="9525" marT="9525" marB="0" anchor="ctr"/>
                </a:tc>
                <a:tc>
                  <a:txBody>
                    <a:bodyPr/>
                    <a:lstStyle/>
                    <a:p>
                      <a:pPr algn="ctr" rtl="0" fontAlgn="ctr"/>
                      <a:r>
                        <a:rPr lang="ru-RU" sz="1000" b="1" u="none" strike="noStrike" dirty="0">
                          <a:effectLst/>
                        </a:rPr>
                        <a:t>412 628,60</a:t>
                      </a:r>
                      <a:endParaRPr lang="ru-RU" sz="1000" b="1" i="0" u="none" strike="noStrike" dirty="0">
                        <a:solidFill>
                          <a:srgbClr val="000000"/>
                        </a:solidFill>
                        <a:effectLst/>
                        <a:latin typeface="Times New Roman"/>
                      </a:endParaRPr>
                    </a:p>
                  </a:txBody>
                  <a:tcPr marL="9525" marR="9525" marT="9525" marB="0" anchor="ctr"/>
                </a:tc>
                <a:tc>
                  <a:txBody>
                    <a:bodyPr/>
                    <a:lstStyle/>
                    <a:p>
                      <a:pPr algn="ctr" rtl="0" fontAlgn="ctr"/>
                      <a:r>
                        <a:rPr lang="ru-RU" sz="1000" b="1" u="none" strike="noStrike" dirty="0">
                          <a:effectLst/>
                        </a:rPr>
                        <a:t>356 503,00</a:t>
                      </a:r>
                      <a:endParaRPr lang="ru-RU" sz="1000" b="1" i="0" u="none" strike="noStrike" dirty="0">
                        <a:solidFill>
                          <a:srgbClr val="000000"/>
                        </a:solidFill>
                        <a:effectLst/>
                        <a:latin typeface="Times New Roman"/>
                      </a:endParaRPr>
                    </a:p>
                  </a:txBody>
                  <a:tcPr marL="9525" marR="9525" marT="9525" marB="0" anchor="ctr"/>
                </a:tc>
                <a:tc>
                  <a:txBody>
                    <a:bodyPr/>
                    <a:lstStyle/>
                    <a:p>
                      <a:pPr algn="ctr" fontAlgn="ctr"/>
                      <a:r>
                        <a:rPr lang="ru-RU" sz="1100" b="1" u="none" strike="noStrike" dirty="0">
                          <a:effectLst/>
                        </a:rPr>
                        <a:t>86,40</a:t>
                      </a:r>
                      <a:endParaRPr lang="ru-RU" sz="11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56140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68009001"/>
              </p:ext>
            </p:extLst>
          </p:nvPr>
        </p:nvGraphicFramePr>
        <p:xfrm>
          <a:off x="539552" y="1627059"/>
          <a:ext cx="7560839" cy="921750"/>
        </p:xfrm>
        <a:graphic>
          <a:graphicData uri="http://schemas.openxmlformats.org/drawingml/2006/table">
            <a:tbl>
              <a:tblPr>
                <a:tableStyleId>{5C22544A-7EE6-4342-B048-85BDC9FD1C3A}</a:tableStyleId>
              </a:tblPr>
              <a:tblGrid>
                <a:gridCol w="3951316"/>
                <a:gridCol w="945227"/>
                <a:gridCol w="864096"/>
                <a:gridCol w="648072"/>
                <a:gridCol w="739609"/>
                <a:gridCol w="412519"/>
              </a:tblGrid>
              <a:tr h="67111">
                <a:tc rowSpan="2">
                  <a:txBody>
                    <a:bodyPr/>
                    <a:lstStyle/>
                    <a:p>
                      <a:pPr algn="ctr" fontAlgn="ctr"/>
                      <a:r>
                        <a:rPr lang="ru-RU" sz="1000" b="1" u="none" strike="noStrike" dirty="0">
                          <a:effectLst/>
                        </a:rPr>
                        <a:t>Наименование показателя</a:t>
                      </a:r>
                      <a:endParaRPr lang="ru-RU" sz="1000" b="1" i="0" u="none" strike="noStrike" dirty="0">
                        <a:solidFill>
                          <a:srgbClr val="000000"/>
                        </a:solidFill>
                        <a:effectLst/>
                        <a:latin typeface="Times New Roman"/>
                      </a:endParaRPr>
                    </a:p>
                  </a:txBody>
                  <a:tcPr marL="1470" marR="1470" marT="1470" marB="0" anchor="ctr">
                    <a:solidFill>
                      <a:schemeClr val="accent1">
                        <a:lumMod val="20000"/>
                        <a:lumOff val="80000"/>
                      </a:schemeClr>
                    </a:solidFill>
                  </a:tcPr>
                </a:tc>
                <a:tc rowSpan="2">
                  <a:txBody>
                    <a:bodyPr/>
                    <a:lstStyle/>
                    <a:p>
                      <a:pPr algn="ctr" fontAlgn="ctr"/>
                      <a:r>
                        <a:rPr lang="ru-RU" sz="1000" b="1" u="none" strike="noStrike" dirty="0">
                          <a:effectLst/>
                        </a:rPr>
                        <a:t> Отчет                2014 год </a:t>
                      </a:r>
                      <a:endParaRPr lang="ru-RU" sz="1000" b="1" i="0" u="none" strike="noStrike" dirty="0">
                        <a:solidFill>
                          <a:srgbClr val="000000"/>
                        </a:solidFill>
                        <a:effectLst/>
                        <a:latin typeface="Times New Roman"/>
                      </a:endParaRPr>
                    </a:p>
                  </a:txBody>
                  <a:tcPr marL="1470" marR="1470" marT="1470" marB="0" anchor="ctr">
                    <a:solidFill>
                      <a:schemeClr val="accent1">
                        <a:lumMod val="20000"/>
                        <a:lumOff val="80000"/>
                      </a:schemeClr>
                    </a:solidFill>
                  </a:tcPr>
                </a:tc>
                <a:tc rowSpan="2">
                  <a:txBody>
                    <a:bodyPr/>
                    <a:lstStyle/>
                    <a:p>
                      <a:pPr algn="ctr" fontAlgn="ctr"/>
                      <a:r>
                        <a:rPr lang="ru-RU" sz="1000" b="1" u="none" strike="noStrike" dirty="0">
                          <a:effectLst/>
                        </a:rPr>
                        <a:t>Уточненная роспись                         2015 год</a:t>
                      </a:r>
                      <a:endParaRPr lang="ru-RU" sz="1000" b="1" i="0" u="none" strike="noStrike" dirty="0">
                        <a:solidFill>
                          <a:srgbClr val="000000"/>
                        </a:solidFill>
                        <a:effectLst/>
                        <a:latin typeface="Times New Roman"/>
                      </a:endParaRPr>
                    </a:p>
                  </a:txBody>
                  <a:tcPr marL="1470" marR="1470" marT="1470" marB="0" anchor="ctr">
                    <a:solidFill>
                      <a:schemeClr val="accent1">
                        <a:lumMod val="20000"/>
                        <a:lumOff val="80000"/>
                      </a:schemeClr>
                    </a:solidFill>
                  </a:tcPr>
                </a:tc>
                <a:tc rowSpan="2">
                  <a:txBody>
                    <a:bodyPr/>
                    <a:lstStyle/>
                    <a:p>
                      <a:pPr algn="ctr" fontAlgn="ctr"/>
                      <a:r>
                        <a:rPr lang="ru-RU" sz="1000" b="1" u="none" strike="noStrike" dirty="0">
                          <a:effectLst/>
                        </a:rPr>
                        <a:t>Проект                  2016 год</a:t>
                      </a:r>
                      <a:endParaRPr lang="ru-RU" sz="1000" b="1" i="0" u="none" strike="noStrike" dirty="0">
                        <a:solidFill>
                          <a:srgbClr val="000000"/>
                        </a:solidFill>
                        <a:effectLst/>
                        <a:latin typeface="Times New Roman"/>
                      </a:endParaRPr>
                    </a:p>
                  </a:txBody>
                  <a:tcPr marL="1470" marR="1470" marT="1470" marB="0" anchor="ctr">
                    <a:solidFill>
                      <a:schemeClr val="accent1">
                        <a:lumMod val="20000"/>
                        <a:lumOff val="80000"/>
                      </a:schemeClr>
                    </a:solidFill>
                  </a:tcPr>
                </a:tc>
                <a:tc gridSpan="2">
                  <a:txBody>
                    <a:bodyPr/>
                    <a:lstStyle/>
                    <a:p>
                      <a:pPr algn="ctr" fontAlgn="t"/>
                      <a:r>
                        <a:rPr lang="ru-RU" sz="1000" b="1" u="none" strike="noStrike" dirty="0">
                          <a:effectLst/>
                        </a:rPr>
                        <a:t>Отклонение                    2016 г. к 2015 г.</a:t>
                      </a:r>
                      <a:endParaRPr lang="ru-RU" sz="1000" b="1" i="0" u="none" strike="noStrike" dirty="0">
                        <a:solidFill>
                          <a:srgbClr val="000000"/>
                        </a:solidFill>
                        <a:effectLst/>
                        <a:latin typeface="Times New Roman"/>
                      </a:endParaRPr>
                    </a:p>
                  </a:txBody>
                  <a:tcPr marL="1470" marR="1470" marT="1470" marB="0">
                    <a:solidFill>
                      <a:schemeClr val="accent1">
                        <a:lumMod val="20000"/>
                        <a:lumOff val="80000"/>
                      </a:schemeClr>
                    </a:solidFill>
                  </a:tcPr>
                </a:tc>
                <a:tc hMerge="1">
                  <a:txBody>
                    <a:bodyPr/>
                    <a:lstStyle/>
                    <a:p>
                      <a:endParaRPr lang="ru-RU"/>
                    </a:p>
                  </a:txBody>
                  <a:tcPr/>
                </a:tc>
              </a:tr>
              <a:tr h="988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u="none" strike="noStrike">
                          <a:effectLst/>
                        </a:rPr>
                        <a:t>Сумма</a:t>
                      </a:r>
                      <a:endParaRPr lang="ru-RU" sz="1000" b="1" i="0" u="none" strike="noStrike">
                        <a:solidFill>
                          <a:srgbClr val="000000"/>
                        </a:solidFill>
                        <a:effectLst/>
                        <a:latin typeface="Times New Roman"/>
                      </a:endParaRPr>
                    </a:p>
                  </a:txBody>
                  <a:tcPr marL="1470" marR="1470" marT="1470" marB="0" anchor="ctr">
                    <a:solidFill>
                      <a:schemeClr val="accent1">
                        <a:lumMod val="20000"/>
                        <a:lumOff val="80000"/>
                      </a:schemeClr>
                    </a:solidFill>
                  </a:tcPr>
                </a:tc>
                <a:tc>
                  <a:txBody>
                    <a:bodyPr/>
                    <a:lstStyle/>
                    <a:p>
                      <a:pPr algn="ctr" fontAlgn="ctr"/>
                      <a:r>
                        <a:rPr lang="ru-RU" sz="1000" b="1" u="none" strike="noStrike" dirty="0">
                          <a:effectLst/>
                        </a:rPr>
                        <a:t>(%)</a:t>
                      </a:r>
                      <a:endParaRPr lang="ru-RU" sz="1000" b="1" i="0" u="none" strike="noStrike" dirty="0">
                        <a:solidFill>
                          <a:srgbClr val="000000"/>
                        </a:solidFill>
                        <a:effectLst/>
                        <a:latin typeface="Times New Roman"/>
                      </a:endParaRPr>
                    </a:p>
                  </a:txBody>
                  <a:tcPr marL="1470" marR="1470" marT="1470" marB="0" anchor="ctr">
                    <a:solidFill>
                      <a:schemeClr val="accent1">
                        <a:lumMod val="20000"/>
                        <a:lumOff val="80000"/>
                      </a:schemeClr>
                    </a:solidFill>
                  </a:tcPr>
                </a:tc>
              </a:tr>
              <a:tr h="40514">
                <a:tc>
                  <a:txBody>
                    <a:bodyPr/>
                    <a:lstStyle/>
                    <a:p>
                      <a:pPr algn="ctr" fontAlgn="t"/>
                      <a:r>
                        <a:rPr lang="ru-RU" sz="1000" u="none" strike="noStrike" dirty="0">
                          <a:effectLst/>
                        </a:rPr>
                        <a:t>Субвенции</a:t>
                      </a:r>
                      <a:endParaRPr lang="ru-RU" sz="1000" b="1" i="0" u="none" strike="noStrike" dirty="0">
                        <a:solidFill>
                          <a:srgbClr val="000000"/>
                        </a:solidFill>
                        <a:effectLst/>
                        <a:latin typeface="Times New Roman"/>
                      </a:endParaRPr>
                    </a:p>
                  </a:txBody>
                  <a:tcPr marL="1470" marR="1470" marT="1470" marB="0">
                    <a:solidFill>
                      <a:schemeClr val="accent2">
                        <a:lumMod val="20000"/>
                        <a:lumOff val="80000"/>
                      </a:schemeClr>
                    </a:solidFill>
                  </a:tcPr>
                </a:tc>
                <a:tc>
                  <a:txBody>
                    <a:bodyPr/>
                    <a:lstStyle/>
                    <a:p>
                      <a:pPr algn="ctr" fontAlgn="ctr"/>
                      <a:r>
                        <a:rPr lang="ru-RU" sz="1000" u="none" strike="noStrike" dirty="0">
                          <a:effectLst/>
                        </a:rPr>
                        <a:t>         888 188,7   </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777 052,2</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a:effectLst/>
                        </a:rPr>
                        <a:t>861 330,0</a:t>
                      </a:r>
                      <a:endParaRPr lang="ru-RU" sz="1000" b="1" i="0" u="none" strike="noStrike">
                        <a:solidFill>
                          <a:srgbClr val="000000"/>
                        </a:solidFill>
                        <a:effectLst/>
                        <a:latin typeface="Times New Roman"/>
                      </a:endParaRPr>
                    </a:p>
                  </a:txBody>
                  <a:tcPr marL="1470" marR="1470" marT="1470" marB="0" anchor="ctr"/>
                </a:tc>
                <a:tc>
                  <a:txBody>
                    <a:bodyPr/>
                    <a:lstStyle/>
                    <a:p>
                      <a:pPr algn="ctr" fontAlgn="ctr"/>
                      <a:r>
                        <a:rPr lang="ru-RU" sz="1000" u="none" strike="noStrike">
                          <a:effectLst/>
                        </a:rPr>
                        <a:t>84 277,8</a:t>
                      </a:r>
                      <a:endParaRPr lang="ru-RU" sz="1000" b="1" i="0" u="none" strike="noStrike">
                        <a:solidFill>
                          <a:srgbClr val="000000"/>
                        </a:solidFill>
                        <a:effectLst/>
                        <a:latin typeface="Times New Roman"/>
                      </a:endParaRPr>
                    </a:p>
                  </a:txBody>
                  <a:tcPr marL="1470" marR="1470" marT="1470" marB="0" anchor="ctr"/>
                </a:tc>
                <a:tc>
                  <a:txBody>
                    <a:bodyPr/>
                    <a:lstStyle/>
                    <a:p>
                      <a:pPr algn="ctr" fontAlgn="ctr"/>
                      <a:r>
                        <a:rPr lang="ru-RU" sz="1000" u="none" strike="noStrike">
                          <a:effectLst/>
                        </a:rPr>
                        <a:t>110,8</a:t>
                      </a:r>
                      <a:endParaRPr lang="ru-RU" sz="1000" b="1" i="0" u="none" strike="noStrike">
                        <a:solidFill>
                          <a:srgbClr val="000000"/>
                        </a:solidFill>
                        <a:effectLst/>
                        <a:latin typeface="Times New Roman"/>
                      </a:endParaRPr>
                    </a:p>
                  </a:txBody>
                  <a:tcPr marL="1470" marR="1470" marT="1470" marB="0" anchor="ctr"/>
                </a:tc>
              </a:tr>
              <a:tr h="40514">
                <a:tc>
                  <a:txBody>
                    <a:bodyPr/>
                    <a:lstStyle/>
                    <a:p>
                      <a:pPr algn="ctr" fontAlgn="t"/>
                      <a:r>
                        <a:rPr lang="ru-RU" sz="1000" u="none" strike="noStrike" dirty="0">
                          <a:effectLst/>
                        </a:rPr>
                        <a:t>Субсидии</a:t>
                      </a:r>
                      <a:endParaRPr lang="ru-RU" sz="1000" b="1" i="0" u="none" strike="noStrike" dirty="0">
                        <a:solidFill>
                          <a:srgbClr val="000000"/>
                        </a:solidFill>
                        <a:effectLst/>
                        <a:latin typeface="Times New Roman"/>
                      </a:endParaRPr>
                    </a:p>
                  </a:txBody>
                  <a:tcPr marL="1470" marR="1470" marT="1470" marB="0">
                    <a:solidFill>
                      <a:schemeClr val="accent2">
                        <a:lumMod val="20000"/>
                        <a:lumOff val="80000"/>
                      </a:schemeClr>
                    </a:solidFill>
                  </a:tcPr>
                </a:tc>
                <a:tc>
                  <a:txBody>
                    <a:bodyPr/>
                    <a:lstStyle/>
                    <a:p>
                      <a:pPr algn="ctr" fontAlgn="ctr"/>
                      <a:r>
                        <a:rPr lang="ru-RU" sz="1000" u="none" strike="noStrike">
                          <a:effectLst/>
                        </a:rPr>
                        <a:t>         227 934,5   </a:t>
                      </a:r>
                      <a:endParaRPr lang="ru-RU" sz="1000" b="1" i="0" u="none" strike="noStrike">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190 389,1</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13 662,6</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-176 726,5</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7,2</a:t>
                      </a:r>
                      <a:endParaRPr lang="ru-RU" sz="1000" b="1" i="0" u="none" strike="noStrike" dirty="0">
                        <a:solidFill>
                          <a:srgbClr val="000000"/>
                        </a:solidFill>
                        <a:effectLst/>
                        <a:latin typeface="Times New Roman"/>
                      </a:endParaRPr>
                    </a:p>
                  </a:txBody>
                  <a:tcPr marL="1470" marR="1470" marT="1470" marB="0" anchor="ctr"/>
                </a:tc>
              </a:tr>
              <a:tr h="40514">
                <a:tc>
                  <a:txBody>
                    <a:bodyPr/>
                    <a:lstStyle/>
                    <a:p>
                      <a:pPr algn="ctr" fontAlgn="t"/>
                      <a:r>
                        <a:rPr lang="ru-RU" sz="1000" u="none" strike="noStrike" dirty="0" smtClean="0">
                          <a:effectLst/>
                        </a:rPr>
                        <a:t>Иные межбюджетные трансферты</a:t>
                      </a:r>
                      <a:endParaRPr lang="ru-RU" sz="1000" b="1" i="0" u="none" strike="noStrike" dirty="0">
                        <a:solidFill>
                          <a:srgbClr val="000000"/>
                        </a:solidFill>
                        <a:effectLst/>
                        <a:latin typeface="Times New Roman"/>
                      </a:endParaRPr>
                    </a:p>
                  </a:txBody>
                  <a:tcPr marL="1470" marR="1470" marT="1470" marB="0">
                    <a:solidFill>
                      <a:schemeClr val="accent2">
                        <a:lumMod val="20000"/>
                        <a:lumOff val="80000"/>
                      </a:schemeClr>
                    </a:solidFill>
                  </a:tcPr>
                </a:tc>
                <a:tc>
                  <a:txBody>
                    <a:bodyPr/>
                    <a:lstStyle/>
                    <a:p>
                      <a:pPr algn="ctr" fontAlgn="ctr"/>
                      <a:r>
                        <a:rPr lang="ru-RU" sz="1000" u="none" strike="noStrike">
                          <a:effectLst/>
                        </a:rPr>
                        <a:t>           91 581,0   </a:t>
                      </a:r>
                      <a:endParaRPr lang="ru-RU" sz="1000" b="1" i="0" u="none" strike="noStrike">
                        <a:solidFill>
                          <a:srgbClr val="000000"/>
                        </a:solidFill>
                        <a:effectLst/>
                        <a:latin typeface="Times New Roman"/>
                      </a:endParaRPr>
                    </a:p>
                  </a:txBody>
                  <a:tcPr marL="1470" marR="1470" marT="1470" marB="0" anchor="ctr"/>
                </a:tc>
                <a:tc>
                  <a:txBody>
                    <a:bodyPr/>
                    <a:lstStyle/>
                    <a:p>
                      <a:pPr algn="ctr" fontAlgn="ctr"/>
                      <a:r>
                        <a:rPr lang="ru-RU" sz="1000" u="none" strike="noStrike">
                          <a:effectLst/>
                        </a:rPr>
                        <a:t>795,2</a:t>
                      </a:r>
                      <a:endParaRPr lang="ru-RU" sz="1000" b="1" i="0" u="none" strike="noStrike">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20,0</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-775,2</a:t>
                      </a:r>
                      <a:endParaRPr lang="ru-RU" sz="1000" b="1" i="0" u="none" strike="noStrike" dirty="0">
                        <a:solidFill>
                          <a:srgbClr val="000000"/>
                        </a:solidFill>
                        <a:effectLst/>
                        <a:latin typeface="Times New Roman"/>
                      </a:endParaRPr>
                    </a:p>
                  </a:txBody>
                  <a:tcPr marL="1470" marR="1470" marT="1470" marB="0" anchor="ctr"/>
                </a:tc>
                <a:tc>
                  <a:txBody>
                    <a:bodyPr/>
                    <a:lstStyle/>
                    <a:p>
                      <a:pPr algn="ctr" fontAlgn="ctr"/>
                      <a:r>
                        <a:rPr lang="ru-RU" sz="1000" u="none" strike="noStrike" dirty="0">
                          <a:effectLst/>
                        </a:rPr>
                        <a:t>2,5</a:t>
                      </a:r>
                      <a:endParaRPr lang="ru-RU" sz="1000" b="1" i="0" u="none" strike="noStrike" dirty="0">
                        <a:solidFill>
                          <a:srgbClr val="000000"/>
                        </a:solidFill>
                        <a:effectLst/>
                        <a:latin typeface="Times New Roman"/>
                      </a:endParaRPr>
                    </a:p>
                  </a:txBody>
                  <a:tcPr marL="1470" marR="1470" marT="1470" marB="0" anchor="ctr"/>
                </a:tc>
              </a:tr>
            </a:tbl>
          </a:graphicData>
        </a:graphic>
      </p:graphicFrame>
      <p:sp>
        <p:nvSpPr>
          <p:cNvPr id="3" name="TextBox 2"/>
          <p:cNvSpPr txBox="1"/>
          <p:nvPr/>
        </p:nvSpPr>
        <p:spPr>
          <a:xfrm>
            <a:off x="7962306" y="1380838"/>
            <a:ext cx="936105" cy="246221"/>
          </a:xfrm>
          <a:prstGeom prst="rect">
            <a:avLst/>
          </a:prstGeom>
          <a:noFill/>
        </p:spPr>
        <p:txBody>
          <a:bodyPr wrap="square" rtlCol="0">
            <a:spAutoFit/>
          </a:bodyPr>
          <a:lstStyle/>
          <a:p>
            <a:r>
              <a:rPr lang="ru-RU" sz="1000" dirty="0"/>
              <a:t>т</a:t>
            </a:r>
            <a:r>
              <a:rPr lang="ru-RU" sz="1000" dirty="0" smtClean="0"/>
              <a:t>ыс. руб.</a:t>
            </a:r>
            <a:endParaRPr lang="ru-RU" sz="1000" dirty="0"/>
          </a:p>
        </p:txBody>
      </p:sp>
      <p:sp>
        <p:nvSpPr>
          <p:cNvPr id="4" name="TextBox 3"/>
          <p:cNvSpPr txBox="1"/>
          <p:nvPr/>
        </p:nvSpPr>
        <p:spPr>
          <a:xfrm>
            <a:off x="2555776" y="236775"/>
            <a:ext cx="6341095" cy="646331"/>
          </a:xfrm>
          <a:prstGeom prst="rect">
            <a:avLst/>
          </a:prstGeom>
          <a:noFill/>
        </p:spPr>
        <p:txBody>
          <a:bodyPr wrap="none" rtlCol="0">
            <a:spAutoFit/>
          </a:bodyPr>
          <a:lstStyle/>
          <a:p>
            <a:r>
              <a:rPr lang="ru-RU" b="1" dirty="0" smtClean="0"/>
              <a:t>Безвозмездные поступления бюджета ЗАТО г. Североморск</a:t>
            </a:r>
          </a:p>
          <a:p>
            <a:pPr algn="ctr"/>
            <a:r>
              <a:rPr lang="ru-RU" b="1" dirty="0" smtClean="0"/>
              <a:t> на 201</a:t>
            </a:r>
            <a:r>
              <a:rPr lang="en-US" b="1" dirty="0" smtClean="0"/>
              <a:t>6</a:t>
            </a:r>
            <a:r>
              <a:rPr lang="ru-RU" b="1" dirty="0" smtClean="0"/>
              <a:t> год </a:t>
            </a:r>
            <a:endParaRPr lang="ru-RU" b="1" dirty="0"/>
          </a:p>
        </p:txBody>
      </p:sp>
      <p:graphicFrame>
        <p:nvGraphicFramePr>
          <p:cNvPr id="5" name="Диаграмма 4"/>
          <p:cNvGraphicFramePr/>
          <p:nvPr>
            <p:extLst>
              <p:ext uri="{D42A27DB-BD31-4B8C-83A1-F6EECF244321}">
                <p14:modId xmlns:p14="http://schemas.microsoft.com/office/powerpoint/2010/main" val="1314418132"/>
              </p:ext>
            </p:extLst>
          </p:nvPr>
        </p:nvGraphicFramePr>
        <p:xfrm>
          <a:off x="539552" y="2924944"/>
          <a:ext cx="8136904"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965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3872</TotalTime>
  <Words>7960</Words>
  <Application>Microsoft Office PowerPoint</Application>
  <PresentationFormat>Экран (4:3)</PresentationFormat>
  <Paragraphs>1478</Paragraphs>
  <Slides>46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Сетка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Шкода</dc:creator>
  <cp:lastModifiedBy>Шкода</cp:lastModifiedBy>
  <cp:revision>383</cp:revision>
  <dcterms:created xsi:type="dcterms:W3CDTF">2014-01-24T07:41:00Z</dcterms:created>
  <dcterms:modified xsi:type="dcterms:W3CDTF">2015-12-25T10:00:29Z</dcterms:modified>
</cp:coreProperties>
</file>